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</p:sldMasterIdLst>
  <p:notesMasterIdLst>
    <p:notesMasterId r:id="rId92"/>
  </p:notesMasterIdLst>
  <p:handoutMasterIdLst>
    <p:handoutMasterId r:id="rId93"/>
  </p:handoutMasterIdLst>
  <p:sldIdLst>
    <p:sldId id="256" r:id="rId5"/>
    <p:sldId id="356" r:id="rId6"/>
    <p:sldId id="401" r:id="rId7"/>
    <p:sldId id="399" r:id="rId8"/>
    <p:sldId id="400" r:id="rId9"/>
    <p:sldId id="397" r:id="rId10"/>
    <p:sldId id="381" r:id="rId11"/>
    <p:sldId id="383" r:id="rId12"/>
    <p:sldId id="384" r:id="rId13"/>
    <p:sldId id="402" r:id="rId14"/>
    <p:sldId id="403" r:id="rId15"/>
    <p:sldId id="404" r:id="rId16"/>
    <p:sldId id="405" r:id="rId17"/>
    <p:sldId id="406" r:id="rId18"/>
    <p:sldId id="407" r:id="rId19"/>
    <p:sldId id="408" r:id="rId20"/>
    <p:sldId id="409" r:id="rId21"/>
    <p:sldId id="410" r:id="rId22"/>
    <p:sldId id="411" r:id="rId23"/>
    <p:sldId id="412" r:id="rId24"/>
    <p:sldId id="413" r:id="rId25"/>
    <p:sldId id="414" r:id="rId26"/>
    <p:sldId id="415" r:id="rId27"/>
    <p:sldId id="416" r:id="rId28"/>
    <p:sldId id="417" r:id="rId29"/>
    <p:sldId id="418" r:id="rId30"/>
    <p:sldId id="419" r:id="rId31"/>
    <p:sldId id="420" r:id="rId32"/>
    <p:sldId id="421" r:id="rId33"/>
    <p:sldId id="422" r:id="rId34"/>
    <p:sldId id="423" r:id="rId35"/>
    <p:sldId id="424" r:id="rId36"/>
    <p:sldId id="425" r:id="rId37"/>
    <p:sldId id="426" r:id="rId38"/>
    <p:sldId id="427" r:id="rId39"/>
    <p:sldId id="428" r:id="rId40"/>
    <p:sldId id="429" r:id="rId41"/>
    <p:sldId id="430" r:id="rId42"/>
    <p:sldId id="431" r:id="rId43"/>
    <p:sldId id="432" r:id="rId44"/>
    <p:sldId id="433" r:id="rId45"/>
    <p:sldId id="434" r:id="rId46"/>
    <p:sldId id="435" r:id="rId47"/>
    <p:sldId id="436" r:id="rId48"/>
    <p:sldId id="437" r:id="rId49"/>
    <p:sldId id="438" r:id="rId50"/>
    <p:sldId id="439" r:id="rId51"/>
    <p:sldId id="440" r:id="rId52"/>
    <p:sldId id="441" r:id="rId53"/>
    <p:sldId id="442" r:id="rId54"/>
    <p:sldId id="443" r:id="rId55"/>
    <p:sldId id="444" r:id="rId56"/>
    <p:sldId id="445" r:id="rId57"/>
    <p:sldId id="446" r:id="rId58"/>
    <p:sldId id="447" r:id="rId59"/>
    <p:sldId id="448" r:id="rId60"/>
    <p:sldId id="449" r:id="rId61"/>
    <p:sldId id="450" r:id="rId62"/>
    <p:sldId id="451" r:id="rId63"/>
    <p:sldId id="452" r:id="rId64"/>
    <p:sldId id="453" r:id="rId65"/>
    <p:sldId id="454" r:id="rId66"/>
    <p:sldId id="455" r:id="rId67"/>
    <p:sldId id="456" r:id="rId68"/>
    <p:sldId id="457" r:id="rId69"/>
    <p:sldId id="458" r:id="rId70"/>
    <p:sldId id="459" r:id="rId71"/>
    <p:sldId id="460" r:id="rId72"/>
    <p:sldId id="461" r:id="rId73"/>
    <p:sldId id="462" r:id="rId74"/>
    <p:sldId id="463" r:id="rId75"/>
    <p:sldId id="464" r:id="rId76"/>
    <p:sldId id="465" r:id="rId77"/>
    <p:sldId id="466" r:id="rId78"/>
    <p:sldId id="468" r:id="rId79"/>
    <p:sldId id="382" r:id="rId80"/>
    <p:sldId id="388" r:id="rId81"/>
    <p:sldId id="389" r:id="rId82"/>
    <p:sldId id="390" r:id="rId83"/>
    <p:sldId id="391" r:id="rId84"/>
    <p:sldId id="392" r:id="rId85"/>
    <p:sldId id="395" r:id="rId86"/>
    <p:sldId id="396" r:id="rId87"/>
    <p:sldId id="393" r:id="rId88"/>
    <p:sldId id="394" r:id="rId89"/>
    <p:sldId id="467" r:id="rId90"/>
    <p:sldId id="385" r:id="rId91"/>
  </p:sldIdLst>
  <p:sldSz cx="9144000" cy="5143500" type="screen16x9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97E14"/>
    <a:srgbClr val="79BC58"/>
    <a:srgbClr val="93E3FF"/>
    <a:srgbClr val="0000FF"/>
    <a:srgbClr val="292929"/>
    <a:srgbClr val="808080"/>
    <a:srgbClr val="EECF6C"/>
    <a:srgbClr val="BBE0E3"/>
    <a:srgbClr val="FFCC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8" autoAdjust="0"/>
    <p:restoredTop sz="88410" autoAdjust="0"/>
  </p:normalViewPr>
  <p:slideViewPr>
    <p:cSldViewPr>
      <p:cViewPr varScale="1">
        <p:scale>
          <a:sx n="78" d="100"/>
          <a:sy n="78" d="100"/>
        </p:scale>
        <p:origin x="942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2016" y="-84"/>
      </p:cViewPr>
      <p:guideLst>
        <p:guide orient="horz" pos="3224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97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AF85DFC1-A479-4D08-9122-DC0D7286DBC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75296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eg>
</file>

<file path=ppt/media/image62.png>
</file>

<file path=ppt/media/image63.png>
</file>

<file path=ppt/media/image64.png>
</file>

<file path=ppt/media/image65.png>
</file>

<file path=ppt/media/image66.jpeg>
</file>

<file path=ppt/media/image67.jpe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 smtClean="0"/>
              <a:t>Click to edit Master text styles</a:t>
            </a:r>
          </a:p>
          <a:p>
            <a:pPr lvl="1"/>
            <a:r>
              <a:rPr lang="en-US" altLang="zh-TW" noProof="0" smtClean="0"/>
              <a:t>Second level</a:t>
            </a:r>
          </a:p>
          <a:p>
            <a:pPr lvl="2"/>
            <a:r>
              <a:rPr lang="en-US" altLang="zh-TW" noProof="0" smtClean="0"/>
              <a:t>Third level</a:t>
            </a:r>
          </a:p>
          <a:p>
            <a:pPr lvl="3"/>
            <a:r>
              <a:rPr lang="en-US" altLang="zh-TW" noProof="0" smtClean="0"/>
              <a:t>Fourth level</a:t>
            </a:r>
          </a:p>
          <a:p>
            <a:pPr lvl="4"/>
            <a:r>
              <a:rPr lang="en-US" altLang="zh-TW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3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C064BA9D-2804-4B04-94BC-96EB6646983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854191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bm.com/support/knowledgecenter/SSFKSJ_7.5.0/com.ibm.mm.tc.doc/tc60360_.htm?lang=zh-tw&amp;cp=SSFKSJ_7.5.0" TargetMode="External"/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bm.com/support/knowledgecenter/SSFKSJ_7.5.0/com.ibm.mm.tc.doc/tc60360_.htm?lang=zh-tw&amp;cp=SSFKSJ_7.5.0" TargetMode="External"/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IEC" TargetMode="External"/><Relationship Id="rId3" Type="http://schemas.openxmlformats.org/officeDocument/2006/relationships/hyperlink" Target="https://zh.wikipedia.org/wiki/IEEE" TargetMode="External"/><Relationship Id="rId7" Type="http://schemas.openxmlformats.org/officeDocument/2006/relationships/hyperlink" Target="https://zh.wikipedia.org/wiki/ISO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zh.wikipedia.org/wiki/API" TargetMode="External"/><Relationship Id="rId5" Type="http://schemas.openxmlformats.org/officeDocument/2006/relationships/hyperlink" Target="https://zh.wikipedia.org/wiki/%E6%93%8D%E4%BD%9C%E7%B3%BB%E7%BB%9F" TargetMode="External"/><Relationship Id="rId4" Type="http://schemas.openxmlformats.org/officeDocument/2006/relationships/hyperlink" Target="https://zh.wikipedia.org/wiki/UNIX" TargetMode="External"/><Relationship Id="rId9" Type="http://schemas.openxmlformats.org/officeDocument/2006/relationships/hyperlink" Target="https://zh.wikipedia.org/wiki/%E7%90%86%E6%9F%A5%E5%BE%B7%C2%B7%E6%96%AF%E6%89%98%E6%9B%BC" TargetMode="Externa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23897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04656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03256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81090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361028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448120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51039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07675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74572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Enterprise Application Integration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，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EAI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784414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39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51292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萃取（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extract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）、轉置（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transform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）、載入（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load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）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964988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zh-TW" sz="1200" dirty="0" smtClean="0"/>
              <a:t>BW: Business Warehouse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PLM:</a:t>
            </a:r>
            <a:r>
              <a:rPr lang="en-US" altLang="zh-TW" sz="1200" baseline="0" dirty="0" smtClean="0"/>
              <a:t> </a:t>
            </a:r>
            <a:r>
              <a:rPr lang="en-US" altLang="zh-TW" sz="1200" dirty="0" smtClean="0"/>
              <a:t>Product Lifecycle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SFCS: Shop Floor Control System </a:t>
            </a:r>
            <a:r>
              <a:rPr lang="zh-TW" altLang="en-US" sz="1200" dirty="0" smtClean="0"/>
              <a:t>現場資訊監控系統</a:t>
            </a:r>
            <a:endParaRPr lang="en-US" altLang="zh-TW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WSRM: </a:t>
            </a:r>
            <a:r>
              <a:rPr lang="en-US" altLang="zh-TW" sz="1200" dirty="0" err="1" smtClean="0"/>
              <a:t>Wistron</a:t>
            </a:r>
            <a:r>
              <a:rPr lang="en-US" altLang="zh-TW" sz="1200" dirty="0" smtClean="0"/>
              <a:t> Supplier Relationship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LMS: Logistics Management System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SD: Sales and Distribution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MM: Materials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PP: Production Plan and Control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FICO: Financial Accounting &amp; 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Controlling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12313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957336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45832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006402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26156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594487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905575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525466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487787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49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23605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543023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79203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098280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477941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997836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434468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08789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094440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1. </a:t>
            </a:r>
            <a:r>
              <a:rPr lang="zh-TW" altLang="en-US" dirty="0" smtClean="0"/>
              <a:t>感知層</a:t>
            </a:r>
            <a:r>
              <a:rPr lang="en-US" altLang="zh-TW" dirty="0" smtClean="0"/>
              <a:t>(Sensor Layer)</a:t>
            </a:r>
            <a:r>
              <a:rPr lang="zh-TW" altLang="en-US" dirty="0" smtClean="0"/>
              <a:t>－由各種</a:t>
            </a:r>
            <a:r>
              <a:rPr lang="en-US" altLang="zh-TW" dirty="0" smtClean="0"/>
              <a:t>RFID</a:t>
            </a:r>
            <a:r>
              <a:rPr lang="zh-TW" altLang="en-US" dirty="0" smtClean="0"/>
              <a:t>標籤、有線及無線感測器</a:t>
            </a:r>
            <a:r>
              <a:rPr lang="en-US" altLang="zh-TW" dirty="0" smtClean="0"/>
              <a:t>(Wired &amp; Wireless Sensor)</a:t>
            </a:r>
            <a:r>
              <a:rPr lang="zh-TW" altLang="en-US" dirty="0" smtClean="0"/>
              <a:t>所組成，負責傳遞感測資料，這部分是發展感測元件廠商可布局之處。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2. </a:t>
            </a:r>
            <a:r>
              <a:rPr lang="zh-TW" altLang="en-US" dirty="0" smtClean="0"/>
              <a:t>網路層</a:t>
            </a:r>
            <a:r>
              <a:rPr lang="en-US" altLang="zh-TW" dirty="0" smtClean="0"/>
              <a:t>(Network Layer)</a:t>
            </a:r>
            <a:r>
              <a:rPr lang="zh-TW" altLang="en-US" dirty="0" smtClean="0"/>
              <a:t>－由各種極低功耗的有線／無線網路規範，如</a:t>
            </a:r>
            <a:r>
              <a:rPr lang="en-US" altLang="zh-TW" dirty="0" smtClean="0"/>
              <a:t>802.15.4</a:t>
            </a:r>
            <a:r>
              <a:rPr lang="zh-TW" altLang="en-US" dirty="0" smtClean="0"/>
              <a:t>、</a:t>
            </a:r>
            <a:r>
              <a:rPr lang="en-US" altLang="zh-TW" dirty="0" smtClean="0"/>
              <a:t>6LoWPAN</a:t>
            </a:r>
            <a:r>
              <a:rPr lang="zh-TW" altLang="en-US" dirty="0" smtClean="0"/>
              <a:t>、</a:t>
            </a:r>
            <a:r>
              <a:rPr lang="en-US" altLang="zh-TW" dirty="0" smtClean="0"/>
              <a:t>ANT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WirelessHART</a:t>
            </a:r>
            <a:r>
              <a:rPr lang="zh-TW" altLang="en-US" dirty="0" smtClean="0"/>
              <a:t>、</a:t>
            </a:r>
            <a:r>
              <a:rPr lang="en-US" altLang="zh-TW" dirty="0" smtClean="0"/>
              <a:t>ZigBee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MiWi</a:t>
            </a:r>
            <a:r>
              <a:rPr lang="zh-TW" altLang="en-US" dirty="0" smtClean="0"/>
              <a:t>、</a:t>
            </a:r>
            <a:r>
              <a:rPr lang="en-US" altLang="zh-TW" dirty="0" smtClean="0"/>
              <a:t>WIA-PA</a:t>
            </a:r>
            <a:r>
              <a:rPr lang="zh-TW" altLang="en-US" dirty="0" smtClean="0"/>
              <a:t>、</a:t>
            </a:r>
            <a:r>
              <a:rPr lang="en-US" altLang="zh-TW" dirty="0" smtClean="0"/>
              <a:t>ISA100</a:t>
            </a:r>
            <a:r>
              <a:rPr lang="zh-TW" altLang="en-US" dirty="0" smtClean="0"/>
              <a:t>等協定，以及</a:t>
            </a:r>
            <a:r>
              <a:rPr lang="en-US" altLang="zh-TW" dirty="0" smtClean="0"/>
              <a:t>802.11 Wi-Fi</a:t>
            </a:r>
            <a:r>
              <a:rPr lang="zh-TW" altLang="en-US" dirty="0" smtClean="0"/>
              <a:t>、甚至</a:t>
            </a:r>
            <a:r>
              <a:rPr lang="en-US" altLang="zh-TW" dirty="0" smtClean="0"/>
              <a:t>2G GSM/2.75G GPRS/3G CDMA/3.5G WCDMA/4G LTE</a:t>
            </a:r>
            <a:r>
              <a:rPr lang="zh-TW" altLang="en-US" dirty="0" smtClean="0"/>
              <a:t>等行動通訊協定，將各種感測器的資料上傳到雲端伺服器，這部分將是提供各種無線網路協定的軟／硬體元件廠商，網通設備供應商、電信營運服務商，以及網際網路服務商</a:t>
            </a:r>
            <a:r>
              <a:rPr lang="en-US" altLang="zh-TW" dirty="0" smtClean="0"/>
              <a:t>(ISP)</a:t>
            </a:r>
            <a:r>
              <a:rPr lang="zh-TW" altLang="en-US" dirty="0" smtClean="0"/>
              <a:t>、雲端服務供應商的市場。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3. </a:t>
            </a:r>
            <a:r>
              <a:rPr lang="zh-TW" altLang="en-US" dirty="0" smtClean="0"/>
              <a:t>應用層</a:t>
            </a:r>
            <a:r>
              <a:rPr lang="en-US" altLang="zh-TW" dirty="0" smtClean="0"/>
              <a:t>(Application Layer)</a:t>
            </a:r>
            <a:r>
              <a:rPr lang="zh-TW" altLang="en-US" dirty="0" smtClean="0"/>
              <a:t>－它涵蓋到應用領域相當廣泛，從環境監測、無線感測網路</a:t>
            </a:r>
            <a:r>
              <a:rPr lang="en-US" altLang="zh-TW" dirty="0" smtClean="0"/>
              <a:t>(Wireless Sensor Network</a:t>
            </a:r>
            <a:r>
              <a:rPr lang="zh-TW" altLang="en-US" dirty="0" smtClean="0"/>
              <a:t>；</a:t>
            </a:r>
            <a:r>
              <a:rPr lang="en-US" altLang="zh-TW" dirty="0" smtClean="0"/>
              <a:t>WSN)</a:t>
            </a:r>
            <a:r>
              <a:rPr lang="zh-TW" altLang="en-US" dirty="0" smtClean="0"/>
              <a:t>、智慧電網</a:t>
            </a:r>
            <a:r>
              <a:rPr lang="en-US" altLang="zh-TW" dirty="0" smtClean="0"/>
              <a:t>(Smart Grid)</a:t>
            </a:r>
            <a:r>
              <a:rPr lang="zh-TW" altLang="en-US" dirty="0" smtClean="0"/>
              <a:t>與能源管理、醫療照護</a:t>
            </a:r>
            <a:r>
              <a:rPr lang="en-US" altLang="zh-TW" dirty="0" smtClean="0"/>
              <a:t>(Health Care)</a:t>
            </a:r>
            <a:r>
              <a:rPr lang="zh-TW" altLang="en-US" dirty="0" smtClean="0"/>
              <a:t>、食品管制系統、產品供應鏈，以及從智慧家庭</a:t>
            </a:r>
            <a:r>
              <a:rPr lang="en-US" altLang="zh-TW" dirty="0" smtClean="0"/>
              <a:t>(Smart Home)</a:t>
            </a:r>
            <a:r>
              <a:rPr lang="zh-TW" altLang="en-US" dirty="0" smtClean="0"/>
              <a:t>、智慧建築</a:t>
            </a:r>
            <a:r>
              <a:rPr lang="en-US" altLang="zh-TW" dirty="0" smtClean="0"/>
              <a:t>(Building Management)</a:t>
            </a:r>
            <a:r>
              <a:rPr lang="zh-TW" altLang="en-US" dirty="0" smtClean="0"/>
              <a:t>、智慧工廠</a:t>
            </a:r>
            <a:r>
              <a:rPr lang="en-US" altLang="zh-TW" dirty="0" smtClean="0"/>
              <a:t>(Smart Factory)</a:t>
            </a:r>
            <a:r>
              <a:rPr lang="zh-TW" altLang="en-US" dirty="0" smtClean="0"/>
              <a:t>，以至於延伸到智慧交通運輸／物流、甚至智慧都市的大範圍的應用，可說是山也能</a:t>
            </a:r>
            <a:r>
              <a:rPr lang="en-US" altLang="zh-TW" dirty="0" err="1" smtClean="0"/>
              <a:t>IoT</a:t>
            </a:r>
            <a:r>
              <a:rPr lang="zh-TW" altLang="en-US" dirty="0" smtClean="0"/>
              <a:t>，海也能</a:t>
            </a:r>
            <a:r>
              <a:rPr lang="en-US" altLang="zh-TW" dirty="0" err="1" smtClean="0"/>
              <a:t>IoT</a:t>
            </a:r>
            <a:r>
              <a:rPr lang="zh-TW" altLang="en-US" dirty="0" smtClean="0"/>
              <a:t>。</a:t>
            </a:r>
          </a:p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740178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59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014636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家中一感測到有物體移動</a:t>
            </a:r>
            <a:r>
              <a:rPr lang="en-US" altLang="zh-TW" dirty="0" smtClean="0"/>
              <a:t>, </a:t>
            </a:r>
            <a:r>
              <a:rPr lang="zh-TW" altLang="en-US" dirty="0" smtClean="0"/>
              <a:t>或是車輛被強力震動</a:t>
            </a:r>
            <a:r>
              <a:rPr lang="en-US" altLang="zh-TW" dirty="0" smtClean="0"/>
              <a:t>, </a:t>
            </a:r>
            <a:r>
              <a:rPr lang="zh-TW" altLang="en-US" dirty="0" smtClean="0"/>
              <a:t>便發出警告通知主人</a:t>
            </a:r>
            <a:endParaRPr lang="en-US" altLang="zh-TW" dirty="0" smtClean="0"/>
          </a:p>
          <a:p>
            <a:r>
              <a:rPr lang="zh-TW" altLang="en-US" dirty="0" smtClean="0"/>
              <a:t>用</a:t>
            </a:r>
            <a:r>
              <a:rPr lang="en-US" altLang="zh-TW" dirty="0" smtClean="0"/>
              <a:t>data push</a:t>
            </a:r>
            <a:r>
              <a:rPr lang="zh-TW" altLang="en-US" dirty="0" smtClean="0"/>
              <a:t>的概念說</a:t>
            </a:r>
            <a:r>
              <a:rPr lang="en-US" altLang="zh-TW" dirty="0" smtClean="0"/>
              <a:t>, </a:t>
            </a:r>
            <a:r>
              <a:rPr lang="zh-TW" altLang="en-US" dirty="0" smtClean="0"/>
              <a:t>多數時間建築是安全的</a:t>
            </a:r>
            <a:r>
              <a:rPr lang="en-US" altLang="zh-TW" dirty="0" smtClean="0"/>
              <a:t>, </a:t>
            </a:r>
            <a:r>
              <a:rPr lang="zh-TW" altLang="en-US" dirty="0" smtClean="0"/>
              <a:t>總不會像便利商店一樣小偷一直進進出出</a:t>
            </a:r>
            <a:r>
              <a:rPr lang="en-US" altLang="zh-TW" dirty="0" smtClean="0"/>
              <a:t>, </a:t>
            </a:r>
            <a:r>
              <a:rPr lang="zh-TW" altLang="en-US" dirty="0" smtClean="0"/>
              <a:t>所以</a:t>
            </a:r>
            <a:r>
              <a:rPr lang="en-US" altLang="zh-TW" dirty="0" smtClean="0"/>
              <a:t>server</a:t>
            </a:r>
            <a:r>
              <a:rPr lang="zh-TW" altLang="en-US" dirty="0" smtClean="0"/>
              <a:t>用</a:t>
            </a:r>
            <a:r>
              <a:rPr lang="en-US" altLang="zh-TW" dirty="0" smtClean="0"/>
              <a:t>data pull</a:t>
            </a:r>
            <a:r>
              <a:rPr lang="zh-TW" altLang="en-US" dirty="0" smtClean="0"/>
              <a:t>的概念不實際</a:t>
            </a:r>
          </a:p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27281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 smtClean="0"/>
              <a:t>Definition of Cloud Computing (NIST, 2009)</a:t>
            </a:r>
          </a:p>
          <a:p>
            <a:r>
              <a:rPr lang="en-US" altLang="zh-TW" sz="1200" dirty="0" smtClean="0"/>
              <a:t>- On-demand self-service</a:t>
            </a:r>
          </a:p>
          <a:p>
            <a:r>
              <a:rPr lang="en-US" altLang="zh-TW" sz="1200" dirty="0" smtClean="0"/>
              <a:t>- Broad network access</a:t>
            </a:r>
          </a:p>
          <a:p>
            <a:r>
              <a:rPr lang="en-US" altLang="zh-TW" sz="1200" dirty="0" smtClean="0"/>
              <a:t>- Resource pooling</a:t>
            </a:r>
          </a:p>
          <a:p>
            <a:r>
              <a:rPr lang="en-US" altLang="zh-TW" sz="1200" dirty="0" smtClean="0"/>
              <a:t>- Rapid elasticity</a:t>
            </a:r>
          </a:p>
          <a:p>
            <a:pPr marL="171450" indent="-171450">
              <a:buFontTx/>
              <a:buChar char="-"/>
            </a:pPr>
            <a:r>
              <a:rPr lang="en-US" altLang="zh-TW" sz="1200" dirty="0" smtClean="0"/>
              <a:t>Measured service</a:t>
            </a:r>
          </a:p>
          <a:p>
            <a:pPr marL="171450" indent="-171450">
              <a:buFontTx/>
              <a:buChar char="-"/>
            </a:pPr>
            <a:endParaRPr lang="en-US" altLang="zh-TW" sz="1200" dirty="0" smtClean="0"/>
          </a:p>
          <a:p>
            <a:pPr fontAlgn="t"/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隨選所需自助服務：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用戶可以自行配置運算能力，像是伺服器運作時間與網路儲存空間，而且是在不需要服務供應商人工介入的情況下自動運作。</a:t>
            </a:r>
          </a:p>
          <a:p>
            <a:pPr fontAlgn="t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●    </a:t>
            </a:r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網路存取方式多樣化：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雲端運算要能透過網路取得，並且能以標準的連線機制促成各式異質的終端平臺存取。（例如手機、筆記型電腦、掌上型電腦）</a:t>
            </a:r>
          </a:p>
          <a:p>
            <a:pPr fontAlgn="t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●   </a:t>
            </a:r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 共用資源池：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服務供應商的運算資源必須整合為一個共用資源池，依照用戶的需求，動態配置或取消實體與虛擬化的運算資源，達到多位用戶共同使用的多租戶型式。在某種程度上，運算資源所在位置有一定隔離，用戶無從得知運算資源真正所在位置，亦無法對其控制，但用戶能夠從更抽象的層次了解運算資源所在地（例如國家、洲或資料中心）。而這些運算資源包括了儲存空間、處理器、記憶體、網路頻寬與虛擬伺服器。</a:t>
            </a:r>
          </a:p>
          <a:p>
            <a:pPr fontAlgn="t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●   </a:t>
            </a:r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 迅速伸縮自如：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雲端運算在配置運算資源時，可迅速伸縮自如，既可快速擴增架構，亦可快速縮小架構，在一些情況下甚至能夠自動化運作。對用戶而言，像是有毫無限制的運算資源可供配置，而且可以隨時隨意購買。</a:t>
            </a:r>
          </a:p>
          <a:p>
            <a:pPr fontAlgn="t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●    </a:t>
            </a:r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服務可量測：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雲端運算系統擁有服務量測能力（例如儲存空間、處理器、頻寬與使用人數），並能自動控制運算資源的使用與最佳化。資源的使用情況可以被監控、控制、匯報，對供應商與用戶而言，都如同使用水電服務一樣地透明化。</a:t>
            </a:r>
          </a:p>
          <a:p>
            <a:pPr marL="171450" indent="-171450">
              <a:buFontTx/>
              <a:buChar char="-"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13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040489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穿戴裝置一感測到老人或幼兒脈搏不正常升高或降低</a:t>
            </a:r>
            <a:r>
              <a:rPr lang="en-US" altLang="zh-TW" dirty="0" smtClean="0"/>
              <a:t>, </a:t>
            </a:r>
            <a:r>
              <a:rPr lang="zh-TW" altLang="en-US" dirty="0" smtClean="0"/>
              <a:t>便發出警告通知主人</a:t>
            </a:r>
            <a:endParaRPr lang="en-US" altLang="zh-TW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用</a:t>
            </a:r>
            <a:r>
              <a:rPr lang="en-US" altLang="zh-TW" dirty="0" smtClean="0"/>
              <a:t>data push</a:t>
            </a:r>
            <a:r>
              <a:rPr lang="zh-TW" altLang="en-US" dirty="0" smtClean="0"/>
              <a:t>的概念說</a:t>
            </a:r>
            <a:r>
              <a:rPr lang="en-US" altLang="zh-TW" dirty="0" smtClean="0"/>
              <a:t>, </a:t>
            </a:r>
            <a:r>
              <a:rPr lang="zh-TW" altLang="en-US" dirty="0" smtClean="0"/>
              <a:t>多數時間人是健康的</a:t>
            </a:r>
            <a:r>
              <a:rPr lang="en-US" altLang="zh-TW" dirty="0" smtClean="0"/>
              <a:t>, </a:t>
            </a:r>
            <a:r>
              <a:rPr lang="zh-TW" altLang="en-US" dirty="0" smtClean="0"/>
              <a:t>如果心跳沒事有問題醫院應該不會讓你回家</a:t>
            </a:r>
            <a:r>
              <a:rPr lang="en-US" altLang="zh-TW" dirty="0" smtClean="0"/>
              <a:t>, </a:t>
            </a:r>
            <a:r>
              <a:rPr lang="zh-TW" altLang="en-US" dirty="0" smtClean="0"/>
              <a:t>所以</a:t>
            </a:r>
            <a:r>
              <a:rPr lang="en-US" altLang="zh-TW" dirty="0" smtClean="0"/>
              <a:t>server</a:t>
            </a:r>
            <a:r>
              <a:rPr lang="zh-TW" altLang="en-US" dirty="0" smtClean="0"/>
              <a:t>用</a:t>
            </a:r>
            <a:r>
              <a:rPr lang="en-US" altLang="zh-TW" dirty="0" smtClean="0"/>
              <a:t>data pull</a:t>
            </a:r>
            <a:r>
              <a:rPr lang="zh-TW" altLang="en-US" dirty="0" smtClean="0"/>
              <a:t>的概念不實際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882389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這邊特別的是無線環境</a:t>
            </a:r>
            <a:r>
              <a:rPr lang="en-US" altLang="zh-TW" dirty="0" smtClean="0"/>
              <a:t>, </a:t>
            </a:r>
            <a:r>
              <a:rPr lang="zh-TW" altLang="en-US" dirty="0" smtClean="0"/>
              <a:t>需確保資料送達</a:t>
            </a:r>
            <a:r>
              <a:rPr lang="en-US" altLang="zh-TW" dirty="0" smtClean="0"/>
              <a:t>server,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此系統用於確保運輸人員健康狀態</a:t>
            </a:r>
            <a:r>
              <a:rPr lang="en-US" altLang="zh-TW" dirty="0" smtClean="0"/>
              <a:t>, </a:t>
            </a:r>
            <a:r>
              <a:rPr lang="zh-TW" altLang="en-US" dirty="0" smtClean="0"/>
              <a:t>行車安全</a:t>
            </a:r>
            <a:r>
              <a:rPr lang="en-US" altLang="zh-TW" dirty="0" smtClean="0"/>
              <a:t>, </a:t>
            </a:r>
            <a:r>
              <a:rPr lang="zh-TW" altLang="en-US" dirty="0" smtClean="0"/>
              <a:t>貨物運輸狀態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667355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8996977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在前些年的企業應用系統</a:t>
            </a:r>
            <a:r>
              <a:rPr lang="en-US" altLang="zh-TW" dirty="0" smtClean="0"/>
              <a:t>, </a:t>
            </a:r>
            <a:r>
              <a:rPr lang="zh-TW" altLang="en-US" dirty="0" smtClean="0"/>
              <a:t>多以</a:t>
            </a:r>
            <a:r>
              <a:rPr lang="en-US" altLang="zh-TW" dirty="0" smtClean="0"/>
              <a:t>pull</a:t>
            </a:r>
            <a:r>
              <a:rPr lang="zh-TW" altLang="en-US" dirty="0" smtClean="0"/>
              <a:t>為概念</a:t>
            </a:r>
            <a:endParaRPr lang="en-US" altLang="zh-TW" dirty="0" smtClean="0"/>
          </a:p>
          <a:p>
            <a:r>
              <a:rPr lang="zh-TW" altLang="en-US" dirty="0" smtClean="0"/>
              <a:t>但上述</a:t>
            </a:r>
            <a:r>
              <a:rPr lang="en-US" altLang="zh-TW" dirty="0" smtClean="0"/>
              <a:t>case, </a:t>
            </a:r>
            <a:r>
              <a:rPr lang="zh-TW" altLang="en-US" dirty="0" smtClean="0"/>
              <a:t>皆是以</a:t>
            </a:r>
            <a:r>
              <a:rPr lang="en-US" altLang="zh-TW" dirty="0" smtClean="0"/>
              <a:t>push</a:t>
            </a:r>
            <a:r>
              <a:rPr lang="zh-TW" altLang="en-US" dirty="0" smtClean="0"/>
              <a:t>為概念</a:t>
            </a:r>
            <a:r>
              <a:rPr lang="en-US" altLang="zh-TW" dirty="0" smtClean="0"/>
              <a:t>, </a:t>
            </a:r>
            <a:r>
              <a:rPr lang="zh-TW" altLang="en-US" dirty="0" smtClean="0"/>
              <a:t>因為</a:t>
            </a:r>
            <a:r>
              <a:rPr lang="en-US" altLang="zh-TW" dirty="0" smtClean="0"/>
              <a:t>pull</a:t>
            </a:r>
            <a:r>
              <a:rPr lang="zh-TW" altLang="en-US" dirty="0" smtClean="0"/>
              <a:t>並不適用</a:t>
            </a:r>
            <a:r>
              <a:rPr lang="en-US" altLang="zh-TW" dirty="0" smtClean="0"/>
              <a:t>, </a:t>
            </a:r>
            <a:r>
              <a:rPr lang="zh-TW" altLang="en-US" dirty="0" smtClean="0"/>
              <a:t>耗費頻寬</a:t>
            </a:r>
            <a:r>
              <a:rPr lang="en-US" altLang="zh-TW" dirty="0" smtClean="0"/>
              <a:t>, </a:t>
            </a:r>
            <a:r>
              <a:rPr lang="zh-TW" altLang="en-US" dirty="0" smtClean="0"/>
              <a:t>不必要資料</a:t>
            </a:r>
            <a:r>
              <a:rPr lang="en-US" altLang="zh-TW" dirty="0" smtClean="0"/>
              <a:t>request,</a:t>
            </a:r>
            <a:r>
              <a:rPr lang="en-US" altLang="zh-TW" baseline="0" dirty="0" smtClean="0"/>
              <a:t> device</a:t>
            </a:r>
            <a:r>
              <a:rPr lang="zh-TW" altLang="en-US" baseline="0" dirty="0" smtClean="0"/>
              <a:t>的電力消耗</a:t>
            </a:r>
            <a:endParaRPr lang="en-US" altLang="zh-TW" baseline="0" dirty="0" smtClean="0"/>
          </a:p>
          <a:p>
            <a:r>
              <a:rPr lang="zh-TW" altLang="en-US" baseline="0" dirty="0" smtClean="0"/>
              <a:t>在以手機上的通訊軟體為例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應該是要低傳輸量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讓電子消耗及網路頻寬使用降到最低 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省錢</a:t>
            </a:r>
            <a:r>
              <a:rPr lang="en-US" altLang="zh-TW" baseline="0" dirty="0" smtClean="0"/>
              <a:t>)</a:t>
            </a:r>
            <a:endParaRPr lang="zh-TW" altLang="en-US" dirty="0" smtClean="0"/>
          </a:p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203325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829284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北半球的主要洋流</a:t>
            </a:r>
            <a:r>
              <a:rPr lang="en-US" altLang="zh-TW" dirty="0" smtClean="0"/>
              <a:t>(</a:t>
            </a:r>
            <a:r>
              <a:rPr lang="zh-TW" altLang="en-US" dirty="0" smtClean="0"/>
              <a:t>墨西哥灣流等</a:t>
            </a:r>
            <a:r>
              <a:rPr lang="en-US" altLang="zh-TW" dirty="0" smtClean="0"/>
              <a:t>)</a:t>
            </a:r>
            <a:r>
              <a:rPr lang="zh-TW" altLang="en-US" dirty="0" smtClean="0"/>
              <a:t>受到北極海融冰產生的冷水團阻擋而流不動了</a:t>
            </a:r>
            <a:endParaRPr lang="en-US" altLang="zh-TW" dirty="0" smtClean="0"/>
          </a:p>
          <a:p>
            <a:r>
              <a:rPr lang="zh-TW" altLang="en-US" dirty="0" smtClean="0"/>
              <a:t>這邊的</a:t>
            </a:r>
            <a:r>
              <a:rPr lang="en-US" altLang="zh-TW" dirty="0" smtClean="0"/>
              <a:t>sensor, </a:t>
            </a:r>
            <a:r>
              <a:rPr lang="zh-TW" altLang="en-US" dirty="0" smtClean="0"/>
              <a:t>是無線且無電力支援</a:t>
            </a:r>
            <a:r>
              <a:rPr lang="en-US" altLang="zh-TW" dirty="0" smtClean="0"/>
              <a:t>,</a:t>
            </a:r>
          </a:p>
          <a:p>
            <a:r>
              <a:rPr lang="zh-TW" altLang="en-US" dirty="0" smtClean="0"/>
              <a:t>如遇戰爭更是如此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7654479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122936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4905260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它是發佈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/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訂閱通訊協定。</a:t>
            </a:r>
          </a:p>
          <a:p>
            <a:pPr lvl="1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除提供一對多訊息配送之外，發佈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/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訂閱還會取消連結應用程式。在具有許多用戶端的應用程式中，這兩種特性都很有用。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無論如何它不依賴於訊息內容。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它透過 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TCP/IP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執行，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TCP/IP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提供基本網路連線功能。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具有三種用於訊息遞送的服務品質：至多一次根據基礎「網際網路通訊協定」網路的最佳效能遞送訊息。訊息可能會遺失。例如，將此服務品質與通訊的環境感應器資料搭配使用。如果不久後會發佈下一個閱讀，則個別閱讀是否遺失並不重要。至少一次保證訊息會送達，但可能會重複。只一次保證訊息只送達一次。例如，將此服務品質與帳單系統搭配使用。訊息重複或遺失可能會導致不方便或徵收不正確的費用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在網路上管理訊息流程的方式非常經濟。例如，固定長度標頭的長度僅 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2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個位元組，且會最大限度地減少通訊協定交換以減少網路資料流量。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它具有「最後留言」特性，可通知訂閱者用戶端與 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MQTT 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伺服器的連線異常中斷。請參閱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3" tooltip="如果 MQTT 用戶端連線非預期地結束，則您可以配置 WebSphere MQ Telemetry 以傳送「最後留言」發佈。預先定義發佈的內容，以及要將發佈傳送至的主題。「最後留言」是連線內容。它應在連接用戶端之前建立。"/>
              </a:rPr>
              <a:t>最後留言發佈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。</a:t>
            </a:r>
          </a:p>
          <a:p>
            <a:endParaRPr lang="zh-TW" altLang="en-US" dirty="0" smtClean="0"/>
          </a:p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69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150826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它是發佈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/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訂閱通訊協定。</a:t>
            </a:r>
          </a:p>
          <a:p>
            <a:pPr lvl="1"/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除提供一對多訊息配送之外，發佈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/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訂閱還會取消連結應用程式。在具有許多用戶端的應用程式中，這兩種特性都很有用。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無論如何它不依賴於訊息內容。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它透過 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TCP/IP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執行，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TCP/IP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提供基本網路連線功能。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具有三種用於訊息遞送的服務品質：至多一次根據基礎「網際網路通訊協定」網路的最佳效能遞送訊息。訊息可能會遺失。例如，將此服務品質與通訊的環境感應器資料搭配使用。如果不久後會發佈下一個閱讀，則個別閱讀是否遺失並不重要。至少一次保證訊息會送達，但可能會重複。只一次保證訊息只送達一次。例如，將此服務品質與帳單系統搭配使用。訊息重複或遺失可能會導致不方便或徵收不正確的費用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在網路上管理訊息流程的方式非常經濟。例如，固定長度標頭的長度僅 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2 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個位元組，且會最大限度地減少通訊協定交換以減少網路資料流量。</a:t>
            </a:r>
          </a:p>
          <a:p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它具有「最後留言」特性，可通知訂閱者用戶端與 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MQTT 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伺服器的連線異常中斷。請參閱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3" tooltip="如果 MQTT 用戶端連線非預期地結束，則您可以配置 WebSphere MQ Telemetry 以傳送「最後留言」發佈。預先定義發佈的內容，以及要將發佈傳送至的主題。「最後留言」是連線內容。它應在連接用戶端之前建立。"/>
              </a:rPr>
              <a:t>最後留言發佈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。</a:t>
            </a:r>
          </a:p>
          <a:p>
            <a:endParaRPr lang="zh-TW" altLang="en-US" dirty="0" smtClean="0"/>
          </a:p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26634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kumimoji="1" lang="zh-TW" alt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可移植作業系統埠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（英語：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Portable Operating System Interface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，縮寫為</a:t>
            </a:r>
            <a:r>
              <a:rPr kumimoji="1" lang="en-US" altLang="zh-TW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POSIX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）是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3" tooltip="IEEE"/>
              </a:rPr>
              <a:t>IEEE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為要在各種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4" tooltip="UNIX"/>
              </a:rPr>
              <a:t>UNIX</a:t>
            </a:r>
            <a:r>
              <a:rPr kumimoji="1"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5" tooltip="作業系統"/>
              </a:rPr>
              <a:t>作業系統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上執行軟體，而定義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6" tooltip="API"/>
              </a:rPr>
              <a:t>API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的一系列互相關聯的標準的總稱，其正式稱呼為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IEEE </a:t>
            </a:r>
            <a:r>
              <a:rPr kumimoji="1" lang="en-US" altLang="zh-TW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Std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 1003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，而國際標準名稱為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7" tooltip="ISO"/>
              </a:rPr>
              <a:t>ISO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/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8" tooltip="IEC"/>
              </a:rPr>
              <a:t>IEC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 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9945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。此標準源於一個大約開始於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1985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年的專案。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POSIX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這個名稱是由</a:t>
            </a:r>
            <a:r>
              <a:rPr kumimoji="1"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9" tooltip="理察·斯托曼"/>
              </a:rPr>
              <a:t>理察</a:t>
            </a:r>
            <a:r>
              <a:rPr kumimoji="1"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9" tooltip="理察·斯托曼"/>
              </a:rPr>
              <a:t>·</a:t>
            </a:r>
            <a:r>
              <a:rPr kumimoji="1"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  <a:hlinkClick r:id="rId9" tooltip="理察·斯托曼"/>
              </a:rPr>
              <a:t>斯托曼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（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RMS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）應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IEEE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的要求而提議的一個易於記憶的名稱。它基本上是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Portable Operating System Interface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（可移植作業系統埠）的縮寫，而</a:t>
            </a:r>
            <a:r>
              <a:rPr kumimoji="1" lang="en-US" altLang="zh-TW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X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則表明其對</a:t>
            </a: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Unix API</a:t>
            </a:r>
            <a:r>
              <a:rPr kumimoji="1" lang="zh-TW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+mn-cs"/>
              </a:rPr>
              <a:t>的傳承。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4134806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1277308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收聽足球聯盟戰積</a:t>
            </a:r>
            <a:endParaRPr lang="en-US" altLang="zh-TW" dirty="0" smtClean="0"/>
          </a:p>
          <a:p>
            <a:r>
              <a:rPr lang="en-US" altLang="zh-TW" dirty="0" smtClean="0"/>
              <a:t>B12</a:t>
            </a:r>
            <a:r>
              <a:rPr lang="zh-TW" altLang="en-US" dirty="0" smtClean="0"/>
              <a:t>大聯盟</a:t>
            </a:r>
            <a:endParaRPr lang="en-US" altLang="zh-TW" dirty="0" smtClean="0"/>
          </a:p>
          <a:p>
            <a:r>
              <a:rPr lang="en-US" altLang="zh-TW" dirty="0" smtClean="0"/>
              <a:t>SEC</a:t>
            </a:r>
            <a:r>
              <a:rPr lang="zh-TW" altLang="en-US" dirty="0" smtClean="0"/>
              <a:t>聯盟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2692105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93479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013315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0890792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766295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79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0561529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80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6909509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81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100998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82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23114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1677253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83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21089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145009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3926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64BA9D-2804-4B04-94BC-96EB66469833}" type="slidenum">
              <a:rPr lang="en-US" altLang="zh-TW" smtClean="0"/>
              <a:pPr>
                <a:defRPr/>
              </a:pPr>
              <a:t>28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33339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" y="1"/>
            <a:ext cx="9142043" cy="5146429"/>
          </a:xfrm>
          <a:prstGeom prst="rect">
            <a:avLst/>
          </a:prstGeom>
        </p:spPr>
      </p:pic>
      <p:sp>
        <p:nvSpPr>
          <p:cNvPr id="30723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276600" y="2982226"/>
            <a:ext cx="5638800" cy="1384995"/>
          </a:xfrm>
        </p:spPr>
        <p:txBody>
          <a:bodyPr anchor="ctr"/>
          <a:lstStyle>
            <a:lvl1pPr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altLang="zh-TW" dirty="0" smtClean="0"/>
              <a:t>Present’s Name</a:t>
            </a:r>
            <a:br>
              <a:rPr lang="en-US" altLang="zh-TW" dirty="0" smtClean="0"/>
            </a:br>
            <a:r>
              <a:rPr lang="en-US" altLang="zh-TW" dirty="0" smtClean="0"/>
              <a:t>Present’s Title</a:t>
            </a:r>
            <a:br>
              <a:rPr lang="en-US" altLang="zh-TW" dirty="0" smtClean="0"/>
            </a:br>
            <a:r>
              <a:rPr lang="en-US" altLang="zh-TW" dirty="0" smtClean="0"/>
              <a:t>Date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223286"/>
            <a:ext cx="133061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6280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59554D-3E97-4B1A-B17A-5BB8C1E1C52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35466815"/>
      </p:ext>
    </p:extLst>
  </p:cSld>
  <p:clrMapOvr>
    <a:masterClrMapping/>
  </p:clrMapOvr>
  <p:transition spd="slow">
    <p:zoom dir="in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517249" y="171451"/>
            <a:ext cx="1169551" cy="4423172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171451"/>
            <a:ext cx="5676900" cy="442317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D2F7E1-4E57-473C-8B9E-58C6DA8D48A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78347223"/>
      </p:ext>
    </p:extLst>
  </p:cSld>
  <p:clrMapOvr>
    <a:masterClrMapping/>
  </p:clrMapOvr>
  <p:transition spd="slow">
    <p:zoom dir="in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0151"/>
            <a:ext cx="7924800" cy="3394472"/>
          </a:xfrm>
        </p:spPr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584775"/>
          </a:xfrm>
        </p:spPr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4419600" y="4857750"/>
            <a:ext cx="533400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6790E0-BEF4-4832-A75A-9EE1100ED3A6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94283135"/>
      </p:ext>
    </p:extLst>
  </p:cSld>
  <p:clrMapOvr>
    <a:masterClrMapping/>
  </p:clrMapOvr>
  <p:transition spd="slow">
    <p:zoom dir="in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305176"/>
            <a:ext cx="7772400" cy="707886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15CDA1-515A-463D-A732-15F9CFB364B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83718642"/>
      </p:ext>
    </p:extLst>
  </p:cSld>
  <p:clrMapOvr>
    <a:masterClrMapping/>
  </p:clrMapOvr>
  <p:transition spd="slow">
    <p:zoom dir="in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200151"/>
            <a:ext cx="38100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800600" y="1200151"/>
            <a:ext cx="38862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36C57C-52B3-4FD7-B0DB-AD485342437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7990088"/>
      </p:ext>
    </p:extLst>
  </p:cSld>
  <p:clrMapOvr>
    <a:masterClrMapping/>
  </p:clrMapOvr>
  <p:transition spd="slow">
    <p:zoom dir="in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205978"/>
            <a:ext cx="7848600" cy="584775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151335"/>
            <a:ext cx="3810000" cy="479822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8200" y="1631156"/>
            <a:ext cx="3810000" cy="296346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721225" y="1151335"/>
            <a:ext cx="3965575" cy="479822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721225" y="1631156"/>
            <a:ext cx="3965575" cy="296346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6FC5AC-C91A-4C06-9CB1-22798F04CB4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9643847"/>
      </p:ext>
    </p:extLst>
  </p:cSld>
  <p:clrMapOvr>
    <a:masterClrMapping/>
  </p:clrMapOvr>
  <p:transition spd="slow">
    <p:zoom dir="in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A5CDF4-F1C6-4C3A-9F04-64093E16567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80677846"/>
      </p:ext>
    </p:extLst>
  </p:cSld>
  <p:clrMapOvr>
    <a:masterClrMapping/>
  </p:clrMapOvr>
  <p:transition spd="slow">
    <p:zoom dir="in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CB37D7-9B9A-4D0E-AEAE-700AC7DF23EC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38882611"/>
      </p:ext>
    </p:extLst>
  </p:cSld>
  <p:clrMapOvr>
    <a:masterClrMapping/>
  </p:clrMapOvr>
  <p:transition spd="slow">
    <p:zoom dir="in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1" y="368439"/>
            <a:ext cx="2627313" cy="7078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361950"/>
            <a:ext cx="5111750" cy="423267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8201" y="1076326"/>
            <a:ext cx="2627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06EAE2-05FE-431D-9FC4-D647988B83A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93740058"/>
      </p:ext>
    </p:extLst>
  </p:cSld>
  <p:clrMapOvr>
    <a:masterClrMapping/>
  </p:clrMapOvr>
  <p:transition spd="slow">
    <p:zoom dir="in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3625394"/>
            <a:ext cx="5486400" cy="40011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>
          <a:xfrm>
            <a:off x="8686801" y="4880372"/>
            <a:ext cx="366713" cy="285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BCDEDB-AEB3-43E2-BA3D-DED5F03D961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34332843"/>
      </p:ext>
    </p:extLst>
  </p:cSld>
  <p:clrMapOvr>
    <a:masterClrMapping/>
  </p:clrMapOvr>
  <p:transition spd="slow">
    <p:zoom dir="in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7"/>
            <a:ext cx="9143998" cy="5144721"/>
          </a:xfrm>
          <a:prstGeom prst="rect">
            <a:avLst/>
          </a:prstGeom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133350"/>
            <a:ext cx="7848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dirty="0" smtClean="0"/>
              <a:t>Click to edit Master title style 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200151"/>
            <a:ext cx="7848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  <a:p>
            <a:pPr lvl="4"/>
            <a:r>
              <a:rPr lang="en-US" altLang="zh-TW" dirty="0" smtClean="0"/>
              <a:t>Fifth level</a:t>
            </a:r>
          </a:p>
        </p:txBody>
      </p:sp>
      <p:sp>
        <p:nvSpPr>
          <p:cNvPr id="29717" name="Rectangle 2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29099" y="4875212"/>
            <a:ext cx="685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kumimoji="1" sz="100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3AB1FE89-9AA8-4D5B-B63B-2A1E06624653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ransition spd="slow">
    <p:zoom dir="in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 baseline="0">
          <a:solidFill>
            <a:srgbClr val="333333"/>
          </a:solidFill>
          <a:latin typeface="+mj-lt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333333"/>
          </a:solidFill>
          <a:latin typeface="Arial" charset="0"/>
          <a:ea typeface="新細明體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333333"/>
          </a:solidFill>
          <a:latin typeface="Arial" charset="0"/>
          <a:ea typeface="新細明體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333333"/>
          </a:solidFill>
          <a:latin typeface="Arial" charset="0"/>
          <a:ea typeface="新細明體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333333"/>
          </a:solidFill>
          <a:latin typeface="Arial" charset="0"/>
          <a:ea typeface="新細明體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200">
          <a:solidFill>
            <a:srgbClr val="333333"/>
          </a:solidFill>
          <a:latin typeface="Arial" charset="0"/>
          <a:ea typeface="新細明體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200">
          <a:solidFill>
            <a:srgbClr val="333333"/>
          </a:solidFill>
          <a:latin typeface="Arial" charset="0"/>
          <a:ea typeface="新細明體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200">
          <a:solidFill>
            <a:srgbClr val="333333"/>
          </a:solidFill>
          <a:latin typeface="Arial" charset="0"/>
          <a:ea typeface="新細明體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200">
          <a:solidFill>
            <a:srgbClr val="333333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000" baseline="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600" baseline="0">
          <a:solidFill>
            <a:srgbClr val="4D4D4D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200" baseline="0">
          <a:solidFill>
            <a:srgbClr val="4D4D4D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 baseline="0">
          <a:solidFill>
            <a:srgbClr val="4D4D4D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 baseline="0">
          <a:solidFill>
            <a:srgbClr val="4D4D4D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D4D4D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D4D4D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D4D4D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D4D4D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ebiz-eda.wistron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10.37.37.201:9200/_plugin/kopf/#!/clust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10.37.36.2:9200/_plugin/head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redis.io/commands#hash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dis.io/commands#set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jpeg"/><Relationship Id="rId4" Type="http://schemas.openxmlformats.org/officeDocument/2006/relationships/image" Target="../media/image60.jpeg"/><Relationship Id="rId9" Type="http://schemas.openxmlformats.org/officeDocument/2006/relationships/image" Target="../media/image65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10.37.36.2:9200/_plugin/kopf/" TargetMode="External"/><Relationship Id="rId2" Type="http://schemas.openxmlformats.org/officeDocument/2006/relationships/hyperlink" Target="http://10.37.36.2:9200/_plugin/he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\\10.38.36.36\lync_recording_server\ML2\ML2700\02_Public\New_comer_Training\Back_end\redis-desktop-manager.zip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jsonformatter.curiousconcept.com/" TargetMode="External"/><Relationship Id="rId2" Type="http://schemas.openxmlformats.org/officeDocument/2006/relationships/hyperlink" Target="https://notepad-plus-plus.org/z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tkm.wistron.com/" TargetMode="External"/><Relationship Id="rId5" Type="http://schemas.openxmlformats.org/officeDocument/2006/relationships/hyperlink" Target="http://10.37.34.27:8080/ITSM" TargetMode="External"/><Relationship Id="rId4" Type="http://schemas.openxmlformats.org/officeDocument/2006/relationships/hyperlink" Target="http://www.webtoolkitonline.com/xml-formatter.html" TargetMode="Externa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redis.io/documentation" TargetMode="External"/><Relationship Id="rId2" Type="http://schemas.openxmlformats.org/officeDocument/2006/relationships/hyperlink" Target="https://www.elastic.co/guide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ocs.oasis-open.org/mqtt/mqtt/v3.1.1/os/mqtt-v3.1.1-os.pdf" TargetMode="External"/><Relationship Id="rId4" Type="http://schemas.openxmlformats.org/officeDocument/2006/relationships/hyperlink" Target="https://kafka.apache.org/intro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home.cc/Gossip/SpringGossip/" TargetMode="External"/><Relationship Id="rId2" Type="http://schemas.openxmlformats.org/officeDocument/2006/relationships/hyperlink" Target="http://spring.io/projects/spring-boo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oughtco.com/using-java-naming-conventions-2034199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19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5"/>
          <p:cNvSpPr txBox="1">
            <a:spLocks noChangeArrowheads="1"/>
          </p:cNvSpPr>
          <p:nvPr/>
        </p:nvSpPr>
        <p:spPr bwMode="auto">
          <a:xfrm>
            <a:off x="3733800" y="3277551"/>
            <a:ext cx="4876800" cy="47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2667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marL="342900" indent="-342900">
              <a:lnSpc>
                <a:spcPct val="125000"/>
              </a:lnSpc>
              <a:spcBef>
                <a:spcPct val="20000"/>
              </a:spcBef>
              <a:buFont typeface="微軟正黑體" panose="020B0604030504040204" pitchFamily="34" charset="-120"/>
              <a:buChar char="■"/>
            </a:pPr>
            <a:r>
              <a:rPr lang="en-US" alt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細明體" pitchFamily="49" charset="-120"/>
              </a:rPr>
              <a:t>ML2700, Back-end</a:t>
            </a:r>
            <a:endParaRPr lang="en-US" altLang="en-US" sz="22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細明體" pitchFamily="49" charset="-12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362200" y="1714500"/>
            <a:ext cx="6324600" cy="988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1572" tIns="50786" rIns="101572" bIns="50786" anchor="ctr"/>
          <a:lstStyle>
            <a:lvl1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1pPr>
            <a:lvl2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2pPr>
            <a:lvl3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3pPr>
            <a:lvl4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4pPr>
            <a:lvl5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9pPr>
          </a:lstStyle>
          <a:p>
            <a:pPr algn="l">
              <a:lnSpc>
                <a:spcPct val="115000"/>
              </a:lnSpc>
            </a:pPr>
            <a:r>
              <a:rPr lang="en-US" altLang="zh-TW" sz="50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Avatar Architecture</a:t>
            </a:r>
            <a:endParaRPr lang="en-US" altLang="en-US" sz="50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ea typeface="文鼎粗黑" pitchFamily="49" charset="-12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5"/>
          <p:cNvSpPr txBox="1">
            <a:spLocks noChangeArrowheads="1"/>
          </p:cNvSpPr>
          <p:nvPr/>
        </p:nvSpPr>
        <p:spPr bwMode="auto">
          <a:xfrm>
            <a:off x="3733800" y="3277551"/>
            <a:ext cx="4876800" cy="47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2667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marL="342900" indent="-342900">
              <a:lnSpc>
                <a:spcPct val="125000"/>
              </a:lnSpc>
              <a:spcBef>
                <a:spcPct val="20000"/>
              </a:spcBef>
              <a:buFont typeface="微軟正黑體" panose="020B0604030504040204" pitchFamily="34" charset="-120"/>
              <a:buChar char="■"/>
            </a:pPr>
            <a:r>
              <a:rPr lang="en-US" alt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細明體" pitchFamily="49" charset="-120"/>
              </a:rPr>
              <a:t>ML2700, Back-end</a:t>
            </a:r>
            <a:endParaRPr lang="en-US" altLang="en-US" sz="22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細明體" pitchFamily="49" charset="-12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362200" y="1714500"/>
            <a:ext cx="6324600" cy="988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1572" tIns="50786" rIns="101572" bIns="50786" anchor="ctr"/>
          <a:lstStyle>
            <a:lvl1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1pPr>
            <a:lvl2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2pPr>
            <a:lvl3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3pPr>
            <a:lvl4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4pPr>
            <a:lvl5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9pPr>
          </a:lstStyle>
          <a:p>
            <a:pPr algn="l">
              <a:lnSpc>
                <a:spcPct val="115000"/>
              </a:lnSpc>
            </a:pPr>
            <a:r>
              <a:rPr lang="en-US" altLang="en-US" sz="5000" dirty="0" err="1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ElasticSearch</a:t>
            </a:r>
            <a:r>
              <a:rPr lang="en-US" altLang="en-US" sz="50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, Kafka, </a:t>
            </a:r>
            <a:r>
              <a:rPr lang="en-US" altLang="en-US" sz="50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Redis</a:t>
            </a:r>
            <a:r>
              <a:rPr lang="en-US" altLang="en-US" sz="50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, MQTT</a:t>
            </a:r>
            <a:endParaRPr lang="en-US" altLang="en-US" sz="50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ea typeface="文鼎粗黑" pitchFamily="49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71171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About Open Source…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11</a:t>
            </a:fld>
            <a:endParaRPr lang="en-US" altLang="zh-TW" dirty="0"/>
          </a:p>
        </p:txBody>
      </p:sp>
      <p:pic>
        <p:nvPicPr>
          <p:cNvPr id="3074" name="Picture 2" descr="ãè¬è½è¥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428750"/>
            <a:ext cx="5181600" cy="3101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533400" y="1110409"/>
            <a:ext cx="28167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世上沒有萬靈丹</a:t>
            </a:r>
            <a:r>
              <a:rPr lang="en-US" altLang="zh-TW" sz="2400" dirty="0" smtClean="0"/>
              <a:t>….</a:t>
            </a:r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知其然</a:t>
            </a:r>
            <a:r>
              <a:rPr lang="en-US" altLang="zh-TW" sz="2400" dirty="0" smtClean="0"/>
              <a:t>, </a:t>
            </a:r>
            <a:r>
              <a:rPr lang="zh-TW" altLang="en-US" sz="2400" dirty="0" smtClean="0"/>
              <a:t>知其所以然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5473875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200151"/>
            <a:ext cx="3659319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81488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Highly scalable open-source full-text search and analytics engine that is accessible through a RESTful interface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Store, search, and analyze big volumes of data quickly and in near real time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Cloud </a:t>
            </a:r>
            <a:r>
              <a:rPr lang="en-US" altLang="en-US" sz="2000" dirty="0" smtClean="0">
                <a:solidFill>
                  <a:schemeClr val="tx1"/>
                </a:solidFill>
              </a:rPr>
              <a:t>architecture: </a:t>
            </a:r>
            <a:r>
              <a:rPr lang="en-US" altLang="en-US" sz="2000" dirty="0">
                <a:solidFill>
                  <a:schemeClr val="tx1"/>
                </a:solidFill>
              </a:rPr>
              <a:t>a collection of one or more nodes (servers) that together holds your entire </a:t>
            </a:r>
            <a:r>
              <a:rPr lang="en-US" altLang="en-US" sz="2000" dirty="0" smtClean="0">
                <a:solidFill>
                  <a:schemeClr val="tx1"/>
                </a:solidFill>
              </a:rPr>
              <a:t>data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125000"/>
              </a:lnSpc>
              <a:buSzPct val="110000"/>
              <a:buNone/>
            </a:pPr>
            <a:r>
              <a:rPr lang="en-US" altLang="en-US" sz="2000" dirty="0">
                <a:solidFill>
                  <a:schemeClr val="tx1"/>
                </a:solidFill>
                <a:hlinkClick r:id="rId3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3"/>
              </a:rPr>
              <a:t>ebiz-eda.wistron.com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125000"/>
              </a:lnSpc>
              <a:buSzPct val="110000"/>
              <a:buNone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What is </a:t>
            </a:r>
            <a:r>
              <a:rPr kumimoji="0" lang="en-US" altLang="zh-TW" dirty="0" err="1" smtClean="0">
                <a:ea typeface="文鼎粗黑" pitchFamily="49" charset="-120"/>
              </a:rPr>
              <a:t>ElasticSearch</a:t>
            </a:r>
            <a:r>
              <a:rPr kumimoji="0" lang="en-US" altLang="zh-TW" dirty="0" smtClean="0">
                <a:ea typeface="文鼎粗黑" pitchFamily="49" charset="-120"/>
              </a:rPr>
              <a:t> (ES)?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13</a:t>
            </a:fld>
            <a:endParaRPr lang="en-US" altLang="zh-TW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630" y="3147817"/>
            <a:ext cx="3694024" cy="1995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279344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Cluster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collection of one or more nodes (servers) that together holds your entire data and provides federated indexing and search capabilities across all nodes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Node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single server that is part of your cluster, stores your data, and participates in the cluster’s indexing and search </a:t>
            </a:r>
            <a:r>
              <a:rPr lang="en-US" altLang="en-US" sz="1800" dirty="0" smtClean="0">
                <a:solidFill>
                  <a:schemeClr val="tx1"/>
                </a:solidFill>
              </a:rPr>
              <a:t>capabilities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800" dirty="0" smtClean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125000"/>
              </a:lnSpc>
              <a:buSzPct val="110000"/>
              <a:buNone/>
            </a:pP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2"/>
              </a:rPr>
              <a:t>10.37.36.2:9200</a:t>
            </a: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/_plugin/kopf/#!/</a:t>
            </a:r>
            <a:r>
              <a:rPr lang="en-US" altLang="en-US" sz="2000" dirty="0" smtClean="0">
                <a:solidFill>
                  <a:schemeClr val="tx1"/>
                </a:solidFill>
                <a:hlinkClick r:id="rId2"/>
              </a:rPr>
              <a:t>cluster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</a:t>
            </a:r>
            <a:r>
              <a:rPr kumimoji="0" lang="en-US" altLang="zh-TW" dirty="0" smtClean="0">
                <a:ea typeface="文鼎粗黑" pitchFamily="49" charset="-120"/>
              </a:rPr>
              <a:t>Concepts for 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74164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enonic.com/docs/4.7/bin/3s1r1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404014"/>
            <a:ext cx="4534422" cy="163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305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Shard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Provides the ability to subdivide </a:t>
            </a:r>
            <a:r>
              <a:rPr lang="en-US" altLang="en-US" sz="1800" dirty="0" smtClean="0">
                <a:solidFill>
                  <a:schemeClr val="tx1"/>
                </a:solidFill>
              </a:rPr>
              <a:t>index </a:t>
            </a:r>
            <a:r>
              <a:rPr lang="en-US" altLang="en-US" sz="1800" dirty="0">
                <a:solidFill>
                  <a:schemeClr val="tx1"/>
                </a:solidFill>
              </a:rPr>
              <a:t>into multiple pieces called shards 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Distribute and parallelize operations across shards thus increasing performance / throughput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Replica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Provides high availability in case a shard/node fails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</a:t>
            </a:r>
            <a:r>
              <a:rPr kumimoji="0" lang="en-US" altLang="zh-TW" dirty="0" smtClean="0">
                <a:ea typeface="文鼎粗黑" pitchFamily="49" charset="-120"/>
              </a:rPr>
              <a:t>Concepts for 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15</a:t>
            </a:fld>
            <a:endParaRPr lang="en-US" altLang="zh-TW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816" y="271741"/>
            <a:ext cx="1325983" cy="13094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088290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305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Document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basic unit of information that can be indexed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Fields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used to control how the document metadata is indexed.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Type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logical category/partition of all documents in the specific index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Index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collection of documents that have somewhat similar </a:t>
            </a:r>
            <a:r>
              <a:rPr lang="en-US" altLang="en-US" sz="1800" dirty="0" smtClean="0">
                <a:solidFill>
                  <a:schemeClr val="tx1"/>
                </a:solidFill>
              </a:rPr>
              <a:t>characteristics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</a:t>
            </a:r>
            <a:r>
              <a:rPr kumimoji="0" lang="en-US" altLang="zh-TW" dirty="0" smtClean="0">
                <a:ea typeface="文鼎粗黑" pitchFamily="49" charset="-120"/>
              </a:rPr>
              <a:t>Concepts for 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16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2914746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</a:t>
            </a:r>
            <a:r>
              <a:rPr kumimoji="0" lang="en-US" altLang="zh-TW" dirty="0" smtClean="0">
                <a:ea typeface="文鼎粗黑" pitchFamily="49" charset="-120"/>
              </a:rPr>
              <a:t>Concepts for 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17</a:t>
            </a:fld>
            <a:endParaRPr lang="en-US" altLang="zh-TW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/>
          </p:nvPr>
        </p:nvGraphicFramePr>
        <p:xfrm>
          <a:off x="838200" y="1123950"/>
          <a:ext cx="6400800" cy="2362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2440">
                <a:tc>
                  <a:txBody>
                    <a:bodyPr/>
                    <a:lstStyle/>
                    <a:p>
                      <a:r>
                        <a:rPr lang="en-US" altLang="zh-TW" sz="2400" dirty="0" err="1" smtClean="0"/>
                        <a:t>ElasticSearch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RDB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Index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DB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Type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Table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Fields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Column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Document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 smtClean="0"/>
                        <a:t>Raw Data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305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125000"/>
              </a:lnSpc>
              <a:buSzPct val="110000"/>
              <a:buNone/>
            </a:pPr>
            <a:r>
              <a:rPr lang="en-US" altLang="en-US" sz="2200" dirty="0">
                <a:solidFill>
                  <a:schemeClr val="tx1"/>
                </a:solidFill>
                <a:hlinkClick r:id="rId2"/>
              </a:rPr>
              <a:t>http://10.37.36.2:9200/_plugin/head</a:t>
            </a:r>
            <a:r>
              <a:rPr lang="en-US" altLang="en-US" sz="2200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en-US" sz="2200" dirty="0" smtClean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125000"/>
              </a:lnSpc>
              <a:buSzPct val="110000"/>
              <a:buNone/>
            </a:pPr>
            <a:endParaRPr lang="en-US" alt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81719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305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When we have many </a:t>
            </a:r>
            <a:r>
              <a:rPr lang="en-US" altLang="en-US" sz="2000" dirty="0" smtClean="0">
                <a:solidFill>
                  <a:schemeClr val="tx1"/>
                </a:solidFill>
              </a:rPr>
              <a:t>documents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How </a:t>
            </a:r>
            <a:r>
              <a:rPr kumimoji="0" lang="en-US" altLang="zh-TW" dirty="0" err="1">
                <a:ea typeface="文鼎粗黑" pitchFamily="49" charset="-120"/>
              </a:rPr>
              <a:t>ElasticSearch</a:t>
            </a:r>
            <a:r>
              <a:rPr kumimoji="0" lang="en-US" altLang="zh-TW" dirty="0">
                <a:ea typeface="文鼎粗黑" pitchFamily="49" charset="-120"/>
              </a:rPr>
              <a:t> works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18</a:t>
            </a:fld>
            <a:endParaRPr lang="en-US" altLang="zh-TW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407" y="1581150"/>
            <a:ext cx="709612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64884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305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The inverted index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How </a:t>
            </a:r>
            <a:r>
              <a:rPr kumimoji="0" lang="en-US" altLang="zh-TW" dirty="0" err="1">
                <a:ea typeface="文鼎粗黑" pitchFamily="49" charset="-120"/>
              </a:rPr>
              <a:t>ElasticSearch</a:t>
            </a:r>
            <a:r>
              <a:rPr kumimoji="0" lang="en-US" altLang="zh-TW" dirty="0">
                <a:ea typeface="文鼎粗黑" pitchFamily="49" charset="-120"/>
              </a:rPr>
              <a:t> works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19</a:t>
            </a:fld>
            <a:endParaRPr lang="en-US" altLang="zh-TW" dirty="0"/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31621"/>
            <a:ext cx="57912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992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800" dirty="0" smtClean="0">
                <a:solidFill>
                  <a:schemeClr val="tx1"/>
                </a:solidFill>
              </a:rPr>
              <a:t>Create an API for receive request and response data through: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400" dirty="0" err="1" smtClean="0">
                <a:solidFill>
                  <a:schemeClr val="tx1"/>
                </a:solidFill>
              </a:rPr>
              <a:t>PostMan</a:t>
            </a:r>
            <a:r>
              <a:rPr lang="en-US" altLang="zh-TW" sz="2400" dirty="0" smtClean="0">
                <a:solidFill>
                  <a:schemeClr val="tx1"/>
                </a:solidFill>
              </a:rPr>
              <a:t> &lt;-&gt; API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smtClean="0">
                <a:solidFill>
                  <a:schemeClr val="tx1"/>
                </a:solidFill>
              </a:rPr>
              <a:t>Controller &lt;-&gt; Function &lt;-&gt; DAO &lt;-&gt; ES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Homework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1569279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How </a:t>
            </a:r>
            <a:r>
              <a:rPr kumimoji="0" lang="en-US" altLang="zh-TW" dirty="0" err="1">
                <a:ea typeface="文鼎粗黑" pitchFamily="49" charset="-120"/>
              </a:rPr>
              <a:t>ElasticSearch</a:t>
            </a:r>
            <a:r>
              <a:rPr kumimoji="0" lang="en-US" altLang="zh-TW" dirty="0">
                <a:ea typeface="文鼎粗黑" pitchFamily="49" charset="-120"/>
              </a:rPr>
              <a:t> works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20</a:t>
            </a:fld>
            <a:endParaRPr lang="en-US" altLang="zh-TW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42950"/>
            <a:ext cx="7059422" cy="424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101010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How </a:t>
            </a:r>
            <a:r>
              <a:rPr kumimoji="0" lang="en-US" altLang="zh-TW" dirty="0" err="1">
                <a:ea typeface="文鼎粗黑" pitchFamily="49" charset="-120"/>
              </a:rPr>
              <a:t>ElasticSearch</a:t>
            </a:r>
            <a:r>
              <a:rPr kumimoji="0" lang="en-US" altLang="zh-TW" dirty="0">
                <a:ea typeface="文鼎粗黑" pitchFamily="49" charset="-120"/>
              </a:rPr>
              <a:t> works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21</a:t>
            </a:fld>
            <a:endParaRPr lang="en-US" altLang="zh-TW" dirty="0"/>
          </a:p>
        </p:txBody>
      </p:sp>
      <p:grpSp>
        <p:nvGrpSpPr>
          <p:cNvPr id="7" name="Group 4"/>
          <p:cNvGrpSpPr/>
          <p:nvPr/>
        </p:nvGrpSpPr>
        <p:grpSpPr>
          <a:xfrm>
            <a:off x="1143000" y="1508180"/>
            <a:ext cx="6553200" cy="3273370"/>
            <a:chOff x="2264664" y="2084832"/>
            <a:chExt cx="7239000" cy="4191000"/>
          </a:xfrm>
        </p:grpSpPr>
        <p:pic>
          <p:nvPicPr>
            <p:cNvPr id="8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4664" y="2084832"/>
              <a:ext cx="7239000" cy="4191000"/>
            </a:xfrm>
            <a:prstGeom prst="rect">
              <a:avLst/>
            </a:prstGeom>
          </p:spPr>
        </p:pic>
        <p:pic>
          <p:nvPicPr>
            <p:cNvPr id="9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5321" y="2780157"/>
              <a:ext cx="5962650" cy="3495675"/>
            </a:xfrm>
            <a:prstGeom prst="rect">
              <a:avLst/>
            </a:prstGeom>
          </p:spPr>
        </p:pic>
      </p:grpSp>
      <p:sp>
        <p:nvSpPr>
          <p:cNvPr id="10" name="Rectangle 6"/>
          <p:cNvSpPr/>
          <p:nvPr/>
        </p:nvSpPr>
        <p:spPr>
          <a:xfrm>
            <a:off x="1203657" y="1028700"/>
            <a:ext cx="1462477" cy="2931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70C0"/>
                </a:solidFill>
              </a:rPr>
              <a:t>ruby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1" name="Picture 2" descr="http://www.prestonpiratesbmxclub.com/wp-content/uploads/2014/02/search-butt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245" y="1028700"/>
            <a:ext cx="1542570" cy="32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407146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How </a:t>
            </a:r>
            <a:r>
              <a:rPr kumimoji="0" lang="en-US" altLang="zh-TW" dirty="0" err="1">
                <a:ea typeface="文鼎粗黑" pitchFamily="49" charset="-120"/>
              </a:rPr>
              <a:t>ElasticSearch</a:t>
            </a:r>
            <a:r>
              <a:rPr kumimoji="0" lang="en-US" altLang="zh-TW" dirty="0">
                <a:ea typeface="文鼎粗黑" pitchFamily="49" charset="-120"/>
              </a:rPr>
              <a:t> works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22</a:t>
            </a:fld>
            <a:endParaRPr lang="en-US" altLang="zh-TW" dirty="0"/>
          </a:p>
        </p:txBody>
      </p:sp>
      <p:sp>
        <p:nvSpPr>
          <p:cNvPr id="10" name="Rectangle 6"/>
          <p:cNvSpPr/>
          <p:nvPr/>
        </p:nvSpPr>
        <p:spPr>
          <a:xfrm>
            <a:off x="1097603" y="1028700"/>
            <a:ext cx="1568531" cy="2931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70C0"/>
                </a:solidFill>
              </a:rPr>
              <a:t>r</a:t>
            </a:r>
            <a:r>
              <a:rPr lang="en-US" dirty="0" smtClean="0">
                <a:solidFill>
                  <a:srgbClr val="0070C0"/>
                </a:solidFill>
              </a:rPr>
              <a:t>uby OR pink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1" name="Picture 2" descr="http://www.prestonpiratesbmxclub.com/wp-content/uploads/2014/02/search-butt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245" y="1028700"/>
            <a:ext cx="1542570" cy="32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603" y="1638300"/>
            <a:ext cx="5455597" cy="326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23093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428750"/>
            <a:ext cx="3048000" cy="257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26420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>
                <a:solidFill>
                  <a:schemeClr val="tx1"/>
                </a:solidFill>
              </a:rPr>
              <a:t>Redis</a:t>
            </a:r>
            <a:r>
              <a:rPr lang="en-US" altLang="en-US" sz="2000" dirty="0">
                <a:solidFill>
                  <a:schemeClr val="tx1"/>
                </a:solidFill>
              </a:rPr>
              <a:t> is an open </a:t>
            </a:r>
            <a:r>
              <a:rPr lang="en-US" altLang="en-US" sz="2000" dirty="0" smtClean="0">
                <a:solidFill>
                  <a:schemeClr val="tx1"/>
                </a:solidFill>
              </a:rPr>
              <a:t>source, </a:t>
            </a:r>
            <a:r>
              <a:rPr lang="en-US" altLang="en-US" sz="2000" b="1" dirty="0" smtClean="0">
                <a:solidFill>
                  <a:schemeClr val="tx1"/>
                </a:solidFill>
              </a:rPr>
              <a:t>in-memory </a:t>
            </a:r>
            <a:r>
              <a:rPr lang="en-US" altLang="en-US" sz="2000" b="1" dirty="0">
                <a:solidFill>
                  <a:schemeClr val="tx1"/>
                </a:solidFill>
              </a:rPr>
              <a:t>data structure </a:t>
            </a:r>
            <a:r>
              <a:rPr lang="en-US" altLang="en-US" sz="2000" b="1" dirty="0" smtClean="0">
                <a:solidFill>
                  <a:schemeClr val="tx1"/>
                </a:solidFill>
              </a:rPr>
              <a:t>store </a:t>
            </a:r>
            <a:r>
              <a:rPr lang="en-US" altLang="en-US" sz="2000" dirty="0" smtClean="0">
                <a:solidFill>
                  <a:schemeClr val="tx1"/>
                </a:solidFill>
              </a:rPr>
              <a:t>(</a:t>
            </a:r>
            <a:r>
              <a:rPr lang="en-US" altLang="en-US" sz="2000" dirty="0">
                <a:solidFill>
                  <a:schemeClr val="tx1"/>
                </a:solidFill>
              </a:rPr>
              <a:t>using the disk only for </a:t>
            </a:r>
            <a:r>
              <a:rPr lang="en-US" altLang="en-US" sz="2000" dirty="0" smtClean="0">
                <a:solidFill>
                  <a:schemeClr val="tx1"/>
                </a:solidFill>
              </a:rPr>
              <a:t>persistence), </a:t>
            </a:r>
            <a:r>
              <a:rPr lang="en-US" altLang="en-US" sz="2000" dirty="0">
                <a:solidFill>
                  <a:schemeClr val="tx1"/>
                </a:solidFill>
              </a:rPr>
              <a:t>used as a </a:t>
            </a:r>
            <a:r>
              <a:rPr lang="en-US" altLang="en-US" sz="2000" dirty="0" smtClean="0">
                <a:solidFill>
                  <a:schemeClr val="tx1"/>
                </a:solidFill>
              </a:rPr>
              <a:t>database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(lightweight)</a:t>
            </a:r>
            <a:r>
              <a:rPr lang="en-US" altLang="en-US" sz="2000" dirty="0" smtClean="0">
                <a:solidFill>
                  <a:schemeClr val="tx1"/>
                </a:solidFill>
              </a:rPr>
              <a:t>, </a:t>
            </a:r>
            <a:r>
              <a:rPr lang="en-US" altLang="en-US" sz="2000" dirty="0">
                <a:solidFill>
                  <a:schemeClr val="tx1"/>
                </a:solidFill>
              </a:rPr>
              <a:t>cache and message </a:t>
            </a:r>
            <a:r>
              <a:rPr lang="en-US" altLang="en-US" sz="2000" dirty="0" smtClean="0">
                <a:solidFill>
                  <a:schemeClr val="tx1"/>
                </a:solidFill>
              </a:rPr>
              <a:t>broker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It supports data structures such as strings, hashes, lists, </a:t>
            </a:r>
            <a:r>
              <a:rPr lang="en-US" altLang="en-US" sz="2000" dirty="0" smtClean="0">
                <a:solidFill>
                  <a:schemeClr val="tx1"/>
                </a:solidFill>
              </a:rPr>
              <a:t>sets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Redis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is written in ANSI C and works in most POSIX systems like </a:t>
            </a:r>
            <a:r>
              <a:rPr lang="en-US" altLang="en-US" sz="2000" b="1" dirty="0" smtClean="0">
                <a:solidFill>
                  <a:schemeClr val="tx1"/>
                </a:solidFill>
              </a:rPr>
              <a:t>Linux</a:t>
            </a:r>
            <a:r>
              <a:rPr lang="en-US" altLang="en-US" sz="2000" dirty="0" smtClean="0">
                <a:solidFill>
                  <a:schemeClr val="tx1"/>
                </a:solidFill>
              </a:rPr>
              <a:t> and OS X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REDIS </a:t>
            </a:r>
            <a:r>
              <a:rPr lang="en-US" altLang="en-US" sz="2000" dirty="0">
                <a:solidFill>
                  <a:schemeClr val="tx1"/>
                </a:solidFill>
              </a:rPr>
              <a:t>can replicate data to any number of slaves.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What is </a:t>
            </a:r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873047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What is </a:t>
            </a:r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25</a:t>
            </a:fld>
            <a:endParaRPr lang="en-US" altLang="zh-TW" dirty="0"/>
          </a:p>
        </p:txBody>
      </p:sp>
      <p:pic>
        <p:nvPicPr>
          <p:cNvPr id="1026" name="Picture 2" descr="ãin-memory cpu cache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333672"/>
            <a:ext cx="6432177" cy="344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橢圓 5"/>
          <p:cNvSpPr/>
          <p:nvPr/>
        </p:nvSpPr>
        <p:spPr bwMode="auto">
          <a:xfrm>
            <a:off x="3124200" y="2876550"/>
            <a:ext cx="3429000" cy="9906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smtClean="0">
                <a:solidFill>
                  <a:schemeClr val="tx1"/>
                </a:solidFill>
              </a:rPr>
              <a:t>In-memory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42736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Cluster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26</a:t>
            </a:fld>
            <a:endParaRPr lang="en-US" altLang="zh-TW" dirty="0"/>
          </a:p>
        </p:txBody>
      </p:sp>
      <p:sp>
        <p:nvSpPr>
          <p:cNvPr id="7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smtClean="0">
                <a:solidFill>
                  <a:schemeClr val="tx1"/>
                </a:solidFill>
              </a:rPr>
              <a:t>Cluster and Master/Slave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</a:rPr>
              <a:t>Note that the minimal cluster that works as expected requires to contain at least </a:t>
            </a:r>
            <a:r>
              <a:rPr lang="en-US" altLang="en-US" sz="1600" b="1" dirty="0">
                <a:solidFill>
                  <a:schemeClr val="tx1"/>
                </a:solidFill>
              </a:rPr>
              <a:t>three</a:t>
            </a:r>
            <a:r>
              <a:rPr lang="en-US" altLang="en-US" sz="1600" dirty="0">
                <a:solidFill>
                  <a:schemeClr val="tx1"/>
                </a:solidFill>
              </a:rPr>
              <a:t> master nodes (https://</a:t>
            </a:r>
            <a:r>
              <a:rPr lang="en-US" altLang="en-US" sz="1600" dirty="0" smtClean="0">
                <a:solidFill>
                  <a:schemeClr val="tx1"/>
                </a:solidFill>
              </a:rPr>
              <a:t>redis.io/commands/cluster-slots)</a:t>
            </a:r>
            <a:endParaRPr lang="en-US" altLang="en-US" sz="1600" dirty="0">
              <a:solidFill>
                <a:schemeClr val="tx1"/>
              </a:solidFill>
            </a:endParaRPr>
          </a:p>
        </p:txBody>
      </p:sp>
      <p:pic>
        <p:nvPicPr>
          <p:cNvPr id="1028" name="Picture 4" descr="ç¸éåç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261" y="2190751"/>
            <a:ext cx="5373079" cy="266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7038731" y="2386593"/>
            <a:ext cx="19816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dirty="0" smtClean="0"/>
              <a:t>HA</a:t>
            </a:r>
            <a:r>
              <a:rPr lang="en-US" altLang="zh-TW" sz="1600" dirty="0" smtClean="0"/>
              <a:t>: </a:t>
            </a:r>
            <a:r>
              <a:rPr lang="zh-TW" altLang="en-US" sz="1600" dirty="0" smtClean="0"/>
              <a:t>highly available</a:t>
            </a:r>
            <a:endParaRPr lang="zh-TW" altLang="en-US" sz="1600" dirty="0"/>
          </a:p>
        </p:txBody>
      </p:sp>
      <p:sp>
        <p:nvSpPr>
          <p:cNvPr id="11" name="橢圓 10"/>
          <p:cNvSpPr/>
          <p:nvPr/>
        </p:nvSpPr>
        <p:spPr bwMode="auto">
          <a:xfrm>
            <a:off x="1371600" y="2114550"/>
            <a:ext cx="1676400" cy="1069191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橢圓 11"/>
          <p:cNvSpPr/>
          <p:nvPr/>
        </p:nvSpPr>
        <p:spPr bwMode="auto">
          <a:xfrm>
            <a:off x="5057532" y="2114551"/>
            <a:ext cx="1981199" cy="282179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0349219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>
                <a:ea typeface="文鼎粗黑" pitchFamily="49" charset="-120"/>
              </a:rPr>
              <a:t>Redis</a:t>
            </a:r>
            <a:r>
              <a:rPr kumimoji="0" lang="en-US" altLang="zh-TW" dirty="0">
                <a:ea typeface="文鼎粗黑" pitchFamily="49" charset="-120"/>
              </a:rPr>
              <a:t> Cluster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27</a:t>
            </a:fld>
            <a:endParaRPr lang="en-US" altLang="zh-TW" dirty="0"/>
          </a:p>
        </p:txBody>
      </p:sp>
      <p:sp>
        <p:nvSpPr>
          <p:cNvPr id="7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smtClean="0">
                <a:solidFill>
                  <a:schemeClr val="tx1"/>
                </a:solidFill>
              </a:rPr>
              <a:t>Better way to implement </a:t>
            </a:r>
            <a:r>
              <a:rPr lang="en-US" altLang="zh-TW" sz="2000" dirty="0" err="1" smtClean="0">
                <a:solidFill>
                  <a:schemeClr val="tx1"/>
                </a:solidFill>
              </a:rPr>
              <a:t>Redis</a:t>
            </a:r>
            <a:r>
              <a:rPr lang="en-US" altLang="zh-TW" sz="2000" dirty="0" smtClean="0">
                <a:solidFill>
                  <a:schemeClr val="tx1"/>
                </a:solidFill>
              </a:rPr>
              <a:t> cluster</a:t>
            </a: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2" name="圓角矩形 1"/>
          <p:cNvSpPr/>
          <p:nvPr/>
        </p:nvSpPr>
        <p:spPr bwMode="auto">
          <a:xfrm>
            <a:off x="1828800" y="2038350"/>
            <a:ext cx="1295400" cy="2438400"/>
          </a:xfrm>
          <a:prstGeom prst="roundRect">
            <a:avLst/>
          </a:prstGeom>
          <a:noFill/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3619500" y="2038350"/>
            <a:ext cx="1295400" cy="2438400"/>
          </a:xfrm>
          <a:prstGeom prst="roundRect">
            <a:avLst/>
          </a:prstGeom>
          <a:noFill/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3" name="圓角矩形 12"/>
          <p:cNvSpPr/>
          <p:nvPr/>
        </p:nvSpPr>
        <p:spPr bwMode="auto">
          <a:xfrm>
            <a:off x="5410200" y="2038350"/>
            <a:ext cx="1295400" cy="2438400"/>
          </a:xfrm>
          <a:prstGeom prst="roundRect">
            <a:avLst/>
          </a:prstGeom>
          <a:noFill/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" name="橢圓 5"/>
          <p:cNvSpPr/>
          <p:nvPr/>
        </p:nvSpPr>
        <p:spPr bwMode="auto">
          <a:xfrm>
            <a:off x="2095500" y="2266950"/>
            <a:ext cx="762000" cy="630436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M1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4" name="橢圓 13"/>
          <p:cNvSpPr/>
          <p:nvPr/>
        </p:nvSpPr>
        <p:spPr bwMode="auto">
          <a:xfrm>
            <a:off x="3886200" y="2266950"/>
            <a:ext cx="762000" cy="630436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M2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5" name="橢圓 14"/>
          <p:cNvSpPr/>
          <p:nvPr/>
        </p:nvSpPr>
        <p:spPr bwMode="auto">
          <a:xfrm>
            <a:off x="5676900" y="2266950"/>
            <a:ext cx="762000" cy="630436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M3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6" name="橢圓 15"/>
          <p:cNvSpPr/>
          <p:nvPr/>
        </p:nvSpPr>
        <p:spPr bwMode="auto">
          <a:xfrm>
            <a:off x="2095500" y="3015833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S3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7" name="橢圓 16"/>
          <p:cNvSpPr/>
          <p:nvPr/>
        </p:nvSpPr>
        <p:spPr bwMode="auto">
          <a:xfrm>
            <a:off x="3886200" y="3010852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S1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8" name="橢圓 17"/>
          <p:cNvSpPr/>
          <p:nvPr/>
        </p:nvSpPr>
        <p:spPr bwMode="auto">
          <a:xfrm>
            <a:off x="5676900" y="3010852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S2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9" name="橢圓 18"/>
          <p:cNvSpPr/>
          <p:nvPr/>
        </p:nvSpPr>
        <p:spPr bwMode="auto">
          <a:xfrm>
            <a:off x="5676900" y="3754754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S1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0" name="橢圓 19"/>
          <p:cNvSpPr/>
          <p:nvPr/>
        </p:nvSpPr>
        <p:spPr bwMode="auto">
          <a:xfrm>
            <a:off x="2095500" y="3752016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S2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1" name="橢圓 20"/>
          <p:cNvSpPr/>
          <p:nvPr/>
        </p:nvSpPr>
        <p:spPr bwMode="auto">
          <a:xfrm>
            <a:off x="3886200" y="3752134"/>
            <a:ext cx="762000" cy="6304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S3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948150" y="166960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Server 1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3743900" y="166960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Server 2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5534600" y="166960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Server 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900227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The </a:t>
            </a:r>
            <a:r>
              <a:rPr lang="en-US" altLang="en-US" sz="2000" dirty="0">
                <a:solidFill>
                  <a:schemeClr val="tx1"/>
                </a:solidFill>
              </a:rPr>
              <a:t>simplest type of value you </a:t>
            </a:r>
            <a:r>
              <a:rPr lang="en-US" altLang="en-US" sz="2000" dirty="0" smtClean="0">
                <a:solidFill>
                  <a:schemeClr val="tx1"/>
                </a:solidFill>
              </a:rPr>
              <a:t>can </a:t>
            </a:r>
            <a:r>
              <a:rPr lang="en-US" altLang="en-US" sz="2000" dirty="0">
                <a:solidFill>
                  <a:schemeClr val="tx1"/>
                </a:solidFill>
              </a:rPr>
              <a:t>associate with a </a:t>
            </a:r>
            <a:r>
              <a:rPr lang="en-US" altLang="en-US" sz="2000" dirty="0" err="1">
                <a:solidFill>
                  <a:schemeClr val="tx1"/>
                </a:solidFill>
              </a:rPr>
              <a:t>Redis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</a:rPr>
              <a:t>key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Using </a:t>
            </a:r>
            <a:r>
              <a:rPr lang="en-US" altLang="en-US" sz="2000" dirty="0">
                <a:solidFill>
                  <a:schemeClr val="tx1"/>
                </a:solidFill>
              </a:rPr>
              <a:t>the SET and the GET commands are the way we set and retrieve a string </a:t>
            </a:r>
            <a:r>
              <a:rPr lang="en-US" altLang="en-US" sz="2000" dirty="0" smtClean="0">
                <a:solidFill>
                  <a:schemeClr val="tx1"/>
                </a:solidFill>
              </a:rPr>
              <a:t>value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Values can be strings (including binary data) of every kind, for instance you can store a jpeg image inside a value. A value can't be bigger than 512 </a:t>
            </a:r>
            <a:r>
              <a:rPr lang="en-US" altLang="en-US" sz="2000" dirty="0" smtClean="0">
                <a:solidFill>
                  <a:schemeClr val="tx1"/>
                </a:solidFill>
              </a:rPr>
              <a:t>MB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String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28</a:t>
            </a:fld>
            <a:endParaRPr lang="en-US" altLang="zh-TW" dirty="0"/>
          </a:p>
        </p:txBody>
      </p:sp>
      <p:sp>
        <p:nvSpPr>
          <p:cNvPr id="6" name="矩形 5"/>
          <p:cNvSpPr/>
          <p:nvPr/>
        </p:nvSpPr>
        <p:spPr>
          <a:xfrm>
            <a:off x="5562600" y="3305711"/>
            <a:ext cx="29400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/>
              <a:t>&gt; set </a:t>
            </a:r>
            <a:r>
              <a:rPr lang="en-US" altLang="en-US" sz="1600" dirty="0" err="1"/>
              <a:t>mykey</a:t>
            </a:r>
            <a:r>
              <a:rPr lang="en-US" altLang="en-US" sz="1600" dirty="0"/>
              <a:t> </a:t>
            </a:r>
            <a:r>
              <a:rPr lang="en-US" altLang="en-US" sz="1600" dirty="0" err="1"/>
              <a:t>somevalue</a:t>
            </a:r>
            <a:endParaRPr lang="en-US" altLang="en-US" sz="1600" dirty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/>
              <a:t>OK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/>
              <a:t>&gt; get </a:t>
            </a:r>
            <a:r>
              <a:rPr lang="en-US" altLang="en-US" sz="1600" dirty="0" err="1"/>
              <a:t>mykey</a:t>
            </a:r>
            <a:endParaRPr lang="en-US" altLang="en-US" sz="1600" dirty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/>
              <a:t>"</a:t>
            </a:r>
            <a:r>
              <a:rPr lang="en-US" altLang="en-US" sz="1600" dirty="0" err="1"/>
              <a:t>somevalue</a:t>
            </a:r>
            <a:r>
              <a:rPr lang="en-US" altLang="en-US" sz="1600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75177806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The ability to set or retrieve the value of multiple keys in a single command is also useful for reduced latency. For this reason there are the MSET and MGET </a:t>
            </a:r>
            <a:r>
              <a:rPr lang="en-US" altLang="en-US" sz="2000" dirty="0" smtClean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String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29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762000" y="242345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mset a 10 b 20 c 30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OK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mget a b c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1) "10"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2) "20"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3) "30"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1899474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Avatar </a:t>
            </a:r>
            <a:r>
              <a:rPr kumimoji="0" lang="en-US" altLang="zh-TW" dirty="0" smtClean="0">
                <a:ea typeface="文鼎粗黑" pitchFamily="49" charset="-120"/>
              </a:rPr>
              <a:t>Architecture</a:t>
            </a:r>
            <a:r>
              <a:rPr kumimoji="0" lang="en-US" altLang="zh-TW" dirty="0" smtClean="0">
                <a:ea typeface="文鼎粗黑" pitchFamily="49" charset="-120"/>
              </a:rPr>
              <a:t> </a:t>
            </a:r>
            <a:r>
              <a:rPr kumimoji="0" lang="en-US" altLang="zh-TW" dirty="0">
                <a:ea typeface="文鼎粗黑" pitchFamily="49" charset="-120"/>
              </a:rPr>
              <a:t>- Abstraction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</a:t>
            </a:fld>
            <a:endParaRPr lang="en-US" altLang="zh-TW" dirty="0"/>
          </a:p>
        </p:txBody>
      </p:sp>
      <p:pic>
        <p:nvPicPr>
          <p:cNvPr id="13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090" y="2628593"/>
            <a:ext cx="1159858" cy="82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1236" y="3527534"/>
            <a:ext cx="1008748" cy="8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流程圖: 磁碟 14"/>
          <p:cNvSpPr/>
          <p:nvPr/>
        </p:nvSpPr>
        <p:spPr bwMode="auto">
          <a:xfrm>
            <a:off x="7571236" y="1666114"/>
            <a:ext cx="963164" cy="884720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Oracle</a:t>
            </a:r>
            <a:endParaRPr kumimoji="0" lang="zh-TW" altLang="en-US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888" y="1656802"/>
            <a:ext cx="1566113" cy="59276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2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494" y="3620180"/>
            <a:ext cx="1791738" cy="93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ãjava quartz schedulerãçåçæå°çµæ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5230" y="3181350"/>
            <a:ext cx="1661785" cy="400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字方塊 28"/>
          <p:cNvSpPr txBox="1"/>
          <p:nvPr/>
        </p:nvSpPr>
        <p:spPr>
          <a:xfrm>
            <a:off x="4911962" y="127083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Queue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6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577" y="1504950"/>
            <a:ext cx="1897251" cy="844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458" y="2952750"/>
            <a:ext cx="1431243" cy="75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文字方塊 41"/>
          <p:cNvSpPr txBox="1"/>
          <p:nvPr/>
        </p:nvSpPr>
        <p:spPr>
          <a:xfrm>
            <a:off x="3612536" y="1565981"/>
            <a:ext cx="8611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Angular</a:t>
            </a:r>
          </a:p>
          <a:p>
            <a:r>
              <a:rPr lang="en-US" altLang="zh-TW" sz="1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HTML5</a:t>
            </a:r>
          </a:p>
          <a:p>
            <a:r>
              <a:rPr lang="en-US" altLang="zh-TW" sz="1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CSS3</a:t>
            </a:r>
          </a:p>
        </p:txBody>
      </p:sp>
      <p:sp>
        <p:nvSpPr>
          <p:cNvPr id="2" name="圓角矩形 1"/>
          <p:cNvSpPr/>
          <p:nvPr/>
        </p:nvSpPr>
        <p:spPr bwMode="auto">
          <a:xfrm>
            <a:off x="7239000" y="1270089"/>
            <a:ext cx="1600200" cy="3347408"/>
          </a:xfrm>
          <a:prstGeom prst="roundRect">
            <a:avLst/>
          </a:prstGeom>
          <a:noFill/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231067" y="1319105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Storage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圓角矩形 21"/>
          <p:cNvSpPr/>
          <p:nvPr/>
        </p:nvSpPr>
        <p:spPr bwMode="auto">
          <a:xfrm>
            <a:off x="4800600" y="1268025"/>
            <a:ext cx="2127419" cy="1128345"/>
          </a:xfrm>
          <a:prstGeom prst="roundRect">
            <a:avLst/>
          </a:prstGeom>
          <a:noFill/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3" name="圓角矩形 22"/>
          <p:cNvSpPr/>
          <p:nvPr/>
        </p:nvSpPr>
        <p:spPr bwMode="auto">
          <a:xfrm>
            <a:off x="1828800" y="1265709"/>
            <a:ext cx="2742127" cy="1128345"/>
          </a:xfrm>
          <a:prstGeom prst="roundRect">
            <a:avLst/>
          </a:prstGeom>
          <a:noFill/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1952687" y="127346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圓角矩形 24"/>
          <p:cNvSpPr/>
          <p:nvPr/>
        </p:nvSpPr>
        <p:spPr bwMode="auto">
          <a:xfrm>
            <a:off x="2729796" y="2678635"/>
            <a:ext cx="4198223" cy="1938862"/>
          </a:xfrm>
          <a:prstGeom prst="roundRect">
            <a:avLst/>
          </a:prstGeom>
          <a:noFill/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2895202" y="271185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8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458" y="3799712"/>
            <a:ext cx="1431243" cy="75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文字方塊 29"/>
          <p:cNvSpPr txBox="1"/>
          <p:nvPr/>
        </p:nvSpPr>
        <p:spPr>
          <a:xfrm>
            <a:off x="5043285" y="2800350"/>
            <a:ext cx="8077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Tomcat</a:t>
            </a:r>
          </a:p>
        </p:txBody>
      </p:sp>
      <p:sp>
        <p:nvSpPr>
          <p:cNvPr id="31" name="文字方塊 30"/>
          <p:cNvSpPr txBox="1"/>
          <p:nvPr/>
        </p:nvSpPr>
        <p:spPr>
          <a:xfrm>
            <a:off x="5029200" y="3638550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</a:t>
            </a:r>
          </a:p>
        </p:txBody>
      </p:sp>
      <p:pic>
        <p:nvPicPr>
          <p:cNvPr id="1026" name="Picture 2" descr="ãusersãçåçæå°çµæ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36" y="1265709"/>
            <a:ext cx="1127816" cy="1127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圓角矩形 34"/>
          <p:cNvSpPr/>
          <p:nvPr/>
        </p:nvSpPr>
        <p:spPr bwMode="auto">
          <a:xfrm>
            <a:off x="295576" y="3536921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SFCS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sp>
        <p:nvSpPr>
          <p:cNvPr id="36" name="圓角矩形 35"/>
          <p:cNvSpPr/>
          <p:nvPr/>
        </p:nvSpPr>
        <p:spPr bwMode="auto">
          <a:xfrm>
            <a:off x="1171094" y="3799712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Others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sp>
        <p:nvSpPr>
          <p:cNvPr id="34" name="圓角矩形 33"/>
          <p:cNvSpPr/>
          <p:nvPr/>
        </p:nvSpPr>
        <p:spPr bwMode="auto">
          <a:xfrm>
            <a:off x="806651" y="3017297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SAP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sp>
        <p:nvSpPr>
          <p:cNvPr id="37" name="左-右雙向箭號 36"/>
          <p:cNvSpPr/>
          <p:nvPr/>
        </p:nvSpPr>
        <p:spPr bwMode="auto">
          <a:xfrm>
            <a:off x="1458846" y="1673447"/>
            <a:ext cx="510235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38" name="左-右雙向箭號 37"/>
          <p:cNvSpPr/>
          <p:nvPr/>
        </p:nvSpPr>
        <p:spPr bwMode="auto">
          <a:xfrm>
            <a:off x="4420343" y="1737719"/>
            <a:ext cx="510235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39" name="左-右雙向箭號 38"/>
          <p:cNvSpPr/>
          <p:nvPr/>
        </p:nvSpPr>
        <p:spPr bwMode="auto">
          <a:xfrm>
            <a:off x="2366392" y="3822071"/>
            <a:ext cx="510235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1" name="左-右雙向箭號 40"/>
          <p:cNvSpPr/>
          <p:nvPr/>
        </p:nvSpPr>
        <p:spPr bwMode="auto">
          <a:xfrm>
            <a:off x="6795316" y="3257550"/>
            <a:ext cx="579337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5" name="左-右雙向箭號 44"/>
          <p:cNvSpPr/>
          <p:nvPr/>
        </p:nvSpPr>
        <p:spPr bwMode="auto">
          <a:xfrm rot="5400000">
            <a:off x="5637218" y="2375232"/>
            <a:ext cx="579337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7" name="左-右雙向箭號 46"/>
          <p:cNvSpPr/>
          <p:nvPr/>
        </p:nvSpPr>
        <p:spPr bwMode="auto">
          <a:xfrm>
            <a:off x="6781800" y="3953305"/>
            <a:ext cx="579337" cy="33822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8" name="左-右雙向箭號 47"/>
          <p:cNvSpPr/>
          <p:nvPr/>
        </p:nvSpPr>
        <p:spPr bwMode="auto">
          <a:xfrm rot="2905512">
            <a:off x="4273775" y="2351375"/>
            <a:ext cx="833386" cy="48545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3828822" y="2362315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</a:t>
            </a:r>
          </a:p>
        </p:txBody>
      </p:sp>
      <p:sp>
        <p:nvSpPr>
          <p:cNvPr id="50" name="左-右雙向箭號 49"/>
          <p:cNvSpPr/>
          <p:nvPr/>
        </p:nvSpPr>
        <p:spPr bwMode="auto">
          <a:xfrm>
            <a:off x="4648200" y="3203423"/>
            <a:ext cx="412103" cy="282727"/>
          </a:xfrm>
          <a:prstGeom prst="leftRightArrow">
            <a:avLst/>
          </a:prstGeom>
          <a:solidFill>
            <a:srgbClr val="93E3FF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1" name="左-右雙向箭號 50"/>
          <p:cNvSpPr/>
          <p:nvPr/>
        </p:nvSpPr>
        <p:spPr bwMode="auto">
          <a:xfrm>
            <a:off x="4648200" y="3990716"/>
            <a:ext cx="412103" cy="282727"/>
          </a:xfrm>
          <a:prstGeom prst="leftRightArrow">
            <a:avLst/>
          </a:prstGeom>
          <a:solidFill>
            <a:srgbClr val="93E3FF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3" name="左-右雙向箭號 42"/>
          <p:cNvSpPr/>
          <p:nvPr/>
        </p:nvSpPr>
        <p:spPr bwMode="auto">
          <a:xfrm rot="19717951">
            <a:off x="4637685" y="3613888"/>
            <a:ext cx="412103" cy="282727"/>
          </a:xfrm>
          <a:prstGeom prst="leftRightArrow">
            <a:avLst/>
          </a:prstGeom>
          <a:solidFill>
            <a:srgbClr val="93E3FF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08131064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For example the EXISTS command returns 1 or 0 to signal if a given key exists or not in the database, while the DEL command deletes a key and associated value, whatever the value is.</a:t>
            </a:r>
            <a:endParaRPr lang="en-US" altLang="en-US" sz="2000" dirty="0" smtClean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String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30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762000" y="2266950"/>
            <a:ext cx="4572000" cy="252428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set mykey hello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OK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exists mykey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del mykey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exists mykey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0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0386356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>
                <a:solidFill>
                  <a:schemeClr val="tx1"/>
                </a:solidFill>
              </a:rPr>
              <a:t>Redis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</a:rPr>
              <a:t>list </a:t>
            </a:r>
            <a:r>
              <a:rPr lang="en-US" altLang="en-US" sz="2000" dirty="0">
                <a:solidFill>
                  <a:schemeClr val="tx1"/>
                </a:solidFill>
              </a:rPr>
              <a:t>are implemented via Linked </a:t>
            </a:r>
            <a:r>
              <a:rPr lang="en-US" altLang="en-US" sz="2000" dirty="0" smtClean="0">
                <a:solidFill>
                  <a:schemeClr val="tx1"/>
                </a:solidFill>
              </a:rPr>
              <a:t>Lists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This </a:t>
            </a:r>
            <a:r>
              <a:rPr lang="en-US" altLang="en-US" sz="2000" dirty="0">
                <a:solidFill>
                  <a:schemeClr val="tx1"/>
                </a:solidFill>
              </a:rPr>
              <a:t>means that even if you have millions of elements inside a list, the operation of adding a new element in the head or in the tail of the list is performed in constant </a:t>
            </a:r>
            <a:r>
              <a:rPr lang="en-US" altLang="en-US" sz="2000" dirty="0" smtClean="0">
                <a:solidFill>
                  <a:schemeClr val="tx1"/>
                </a:solidFill>
              </a:rPr>
              <a:t>time (</a:t>
            </a:r>
            <a:r>
              <a:rPr lang="en-US" altLang="en-US" sz="1600" i="1" dirty="0" smtClean="0">
                <a:solidFill>
                  <a:schemeClr val="tx1"/>
                </a:solidFill>
                <a:latin typeface="+mj-lt"/>
              </a:rPr>
              <a:t>O(1)</a:t>
            </a:r>
            <a:r>
              <a:rPr lang="en-US" altLang="en-US" sz="20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List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31</a:t>
            </a:fld>
            <a:endParaRPr lang="en-US" altLang="zh-TW" dirty="0"/>
          </a:p>
        </p:txBody>
      </p:sp>
      <p:pic>
        <p:nvPicPr>
          <p:cNvPr id="5122" name="Picture 2" descr="ãarray linked list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781136"/>
            <a:ext cx="5529262" cy="2132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39526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The </a:t>
            </a:r>
            <a:r>
              <a:rPr lang="en-US" altLang="en-US" sz="2000" dirty="0">
                <a:solidFill>
                  <a:schemeClr val="tx1"/>
                </a:solidFill>
              </a:rPr>
              <a:t>LPUSH command adds a new element into a list, on the left (at the head), while the RPUSH command adds a new element into a list ,on the right (at the </a:t>
            </a:r>
            <a:r>
              <a:rPr lang="en-US" altLang="en-US" sz="2000" dirty="0" smtClean="0">
                <a:solidFill>
                  <a:schemeClr val="tx1"/>
                </a:solidFill>
              </a:rPr>
              <a:t>tail)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The </a:t>
            </a:r>
            <a:r>
              <a:rPr lang="en-US" altLang="en-US" sz="2000" dirty="0">
                <a:solidFill>
                  <a:schemeClr val="tx1"/>
                </a:solidFill>
              </a:rPr>
              <a:t>LRANGE command extracts ranges of elements from </a:t>
            </a:r>
            <a:r>
              <a:rPr lang="en-US" altLang="en-US" sz="2000" dirty="0" smtClean="0">
                <a:solidFill>
                  <a:schemeClr val="tx1"/>
                </a:solidFill>
              </a:rPr>
              <a:t>lists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List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32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762000" y="2872822"/>
            <a:ext cx="4572000" cy="1908728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rpush mylist A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rpush mylist B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2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lpush mylist first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</a:t>
            </a:r>
            <a:r>
              <a:rPr lang="pl-PL" altLang="en-US" sz="1600" dirty="0" smtClean="0"/>
              <a:t>3</a:t>
            </a:r>
            <a:endParaRPr lang="pl-PL" altLang="en-US" sz="1600" dirty="0"/>
          </a:p>
        </p:txBody>
      </p:sp>
      <p:sp>
        <p:nvSpPr>
          <p:cNvPr id="6" name="矩形 5"/>
          <p:cNvSpPr/>
          <p:nvPr/>
        </p:nvSpPr>
        <p:spPr>
          <a:xfrm>
            <a:off x="3810000" y="2876550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lrange mylist 0 -1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1) "first"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2) "A"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3) "B"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5527202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Hashes </a:t>
            </a:r>
            <a:r>
              <a:rPr lang="en-US" altLang="en-US" sz="2000" dirty="0">
                <a:solidFill>
                  <a:schemeClr val="tx1"/>
                </a:solidFill>
              </a:rPr>
              <a:t>are handy to represent </a:t>
            </a:r>
            <a:r>
              <a:rPr lang="en-US" altLang="en-US" sz="2000" dirty="0" smtClean="0">
                <a:solidFill>
                  <a:schemeClr val="tx1"/>
                </a:solidFill>
              </a:rPr>
              <a:t>objects by key/value, </a:t>
            </a:r>
            <a:r>
              <a:rPr lang="en-US" altLang="en-US" sz="2000" dirty="0">
                <a:solidFill>
                  <a:schemeClr val="tx1"/>
                </a:solidFill>
              </a:rPr>
              <a:t>actually the number of fields you can put inside a hash has no practical limits (other than available memory</a:t>
            </a:r>
            <a:r>
              <a:rPr lang="en-US" altLang="en-US" sz="2000" dirty="0" smtClean="0">
                <a:solidFill>
                  <a:schemeClr val="tx1"/>
                </a:solidFill>
              </a:rPr>
              <a:t>)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 smtClean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Hash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33</a:t>
            </a:fld>
            <a:endParaRPr lang="en-US" altLang="zh-TW" dirty="0"/>
          </a:p>
        </p:txBody>
      </p:sp>
      <p:sp>
        <p:nvSpPr>
          <p:cNvPr id="8" name="矩形 7"/>
          <p:cNvSpPr/>
          <p:nvPr/>
        </p:nvSpPr>
        <p:spPr>
          <a:xfrm>
            <a:off x="762000" y="2303205"/>
            <a:ext cx="60960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hmset myHash username antirez birthyear </a:t>
            </a:r>
            <a:r>
              <a:rPr lang="pl-PL" altLang="en-US" sz="1600" dirty="0" smtClean="0"/>
              <a:t>1977</a:t>
            </a:r>
            <a:endParaRPr lang="pl-PL" altLang="en-US" sz="1600" dirty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 smtClean="0"/>
              <a:t>OK</a:t>
            </a:r>
            <a:endParaRPr lang="en-US" altLang="en-US" sz="1600" dirty="0" smtClean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 smtClean="0"/>
              <a:t>&gt; </a:t>
            </a:r>
            <a:r>
              <a:rPr lang="en-US" altLang="en-US" sz="1600" dirty="0" err="1" smtClean="0"/>
              <a:t>hset</a:t>
            </a:r>
            <a:r>
              <a:rPr lang="en-US" altLang="en-US" sz="1600" dirty="0" smtClean="0"/>
              <a:t> </a:t>
            </a:r>
            <a:r>
              <a:rPr lang="pl-PL" altLang="en-US" sz="1600" dirty="0" smtClean="0"/>
              <a:t>verified 1</a:t>
            </a:r>
            <a:endParaRPr lang="en-US" altLang="en-US" sz="1600" dirty="0" smtClean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en-US" altLang="en-US" sz="1600" dirty="0" smtClean="0"/>
              <a:t>OK</a:t>
            </a:r>
            <a:endParaRPr lang="pl-PL" altLang="en-US" sz="1600" dirty="0"/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hget myHash username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"antirez"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hget myHash birthyear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"1977</a:t>
            </a:r>
            <a:r>
              <a:rPr lang="pl-PL" altLang="en-US" sz="1600" dirty="0" smtClean="0"/>
              <a:t>"</a:t>
            </a:r>
            <a:endParaRPr lang="pl-PL" altLang="en-US" sz="1600" dirty="0"/>
          </a:p>
        </p:txBody>
      </p:sp>
      <p:sp>
        <p:nvSpPr>
          <p:cNvPr id="6" name="矩形 5"/>
          <p:cNvSpPr/>
          <p:nvPr/>
        </p:nvSpPr>
        <p:spPr>
          <a:xfrm>
            <a:off x="6858000" y="2303205"/>
            <a:ext cx="228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hgetall myHash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1) "username"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2) "antirez"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3) "birthyear"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4) "1977"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5) "verified"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6) "1"</a:t>
            </a:r>
          </a:p>
        </p:txBody>
      </p:sp>
      <p:sp>
        <p:nvSpPr>
          <p:cNvPr id="7" name="矩形 6"/>
          <p:cNvSpPr/>
          <p:nvPr/>
        </p:nvSpPr>
        <p:spPr>
          <a:xfrm>
            <a:off x="5137016" y="1846005"/>
            <a:ext cx="3441968" cy="404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25000"/>
              </a:lnSpc>
              <a:buSzPct val="110000"/>
            </a:pPr>
            <a:r>
              <a:rPr lang="en-US" altLang="en-US" dirty="0">
                <a:hlinkClick r:id="rId3"/>
              </a:rPr>
              <a:t>https://redis.io/commands#hash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4239952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Sets are unordered collections of </a:t>
            </a:r>
            <a:r>
              <a:rPr lang="en-US" altLang="en-US" sz="2000" dirty="0" smtClean="0">
                <a:solidFill>
                  <a:schemeClr val="tx1"/>
                </a:solidFill>
              </a:rPr>
              <a:t>strings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It's </a:t>
            </a:r>
            <a:r>
              <a:rPr lang="en-US" altLang="en-US" sz="2000" dirty="0">
                <a:solidFill>
                  <a:schemeClr val="tx1"/>
                </a:solidFill>
              </a:rPr>
              <a:t>also possible to do a number of other operations against sets like testing if a given element already exists, performing the intersection, union or difference between multiple sets</a:t>
            </a:r>
            <a:endParaRPr lang="en-US" altLang="en-US" sz="2000" dirty="0" smtClean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Set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34</a:t>
            </a:fld>
            <a:endParaRPr lang="en-US" altLang="zh-TW" dirty="0"/>
          </a:p>
        </p:txBody>
      </p:sp>
      <p:pic>
        <p:nvPicPr>
          <p:cNvPr id="8194" name="Picture 2" descr="ãintersection, union or difference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879" y="2799470"/>
            <a:ext cx="5153025" cy="192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524671" y="2799470"/>
            <a:ext cx="32496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4"/>
              </a:rPr>
              <a:t>https://redis.io/commands</a:t>
            </a:r>
            <a:r>
              <a:rPr lang="zh-TW" altLang="en-US" dirty="0" smtClean="0">
                <a:hlinkClick r:id="rId4"/>
              </a:rPr>
              <a:t>#set</a:t>
            </a:r>
            <a:endParaRPr lang="en-US" altLang="zh-TW" dirty="0" smtClean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93168395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The </a:t>
            </a:r>
            <a:r>
              <a:rPr lang="en-US" altLang="en-US" sz="2000" dirty="0">
                <a:solidFill>
                  <a:schemeClr val="tx1"/>
                </a:solidFill>
              </a:rPr>
              <a:t>SADD command adds new elements to a </a:t>
            </a:r>
            <a:r>
              <a:rPr lang="en-US" altLang="en-US" sz="2000" dirty="0" smtClean="0">
                <a:solidFill>
                  <a:schemeClr val="tx1"/>
                </a:solidFill>
              </a:rPr>
              <a:t>set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The </a:t>
            </a:r>
            <a:r>
              <a:rPr lang="en-US" altLang="en-US" sz="2000" dirty="0">
                <a:solidFill>
                  <a:schemeClr val="tx1"/>
                </a:solidFill>
              </a:rPr>
              <a:t>SMEBERS get all the tags for a given object is trivial 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The SISMEBER </a:t>
            </a:r>
            <a:r>
              <a:rPr lang="en-US" altLang="en-US" sz="2000" dirty="0" smtClean="0">
                <a:solidFill>
                  <a:schemeClr val="tx1"/>
                </a:solidFill>
              </a:rPr>
              <a:t>checking </a:t>
            </a:r>
            <a:r>
              <a:rPr lang="en-US" altLang="en-US" sz="2000" dirty="0">
                <a:solidFill>
                  <a:schemeClr val="tx1"/>
                </a:solidFill>
              </a:rPr>
              <a:t>if an element exists in the set 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Set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35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685800" y="249555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myset 1 2 3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3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smembers myset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1. 3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2. 1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3. </a:t>
            </a:r>
            <a:r>
              <a:rPr lang="pl-PL" altLang="en-US" sz="1600" dirty="0" smtClean="0"/>
              <a:t>2</a:t>
            </a:r>
            <a:endParaRPr lang="en-US" altLang="en-US" sz="1600" dirty="0" smtClean="0"/>
          </a:p>
        </p:txBody>
      </p:sp>
      <p:sp>
        <p:nvSpPr>
          <p:cNvPr id="7" name="矩形 6"/>
          <p:cNvSpPr/>
          <p:nvPr/>
        </p:nvSpPr>
        <p:spPr>
          <a:xfrm>
            <a:off x="3200400" y="2495550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sv-SE" altLang="en-US" sz="1600" dirty="0"/>
              <a:t>&gt; sismember myset 3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sv-SE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sv-SE" altLang="en-US" sz="1600" dirty="0"/>
              <a:t>&gt; sismember myset 30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sv-SE" altLang="en-US" sz="1600" dirty="0"/>
              <a:t>(integer) 0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89468576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Returns the members of the set resulting from the intersection of all the given </a:t>
            </a:r>
            <a:r>
              <a:rPr lang="en-US" altLang="en-US" sz="2000" dirty="0" smtClean="0">
                <a:solidFill>
                  <a:schemeClr val="tx1"/>
                </a:solidFill>
              </a:rPr>
              <a:t>sets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err="1" smtClean="0">
                <a:ea typeface="文鼎粗黑" pitchFamily="49" charset="-120"/>
              </a:rPr>
              <a:t>Redis</a:t>
            </a:r>
            <a:r>
              <a:rPr kumimoji="0" lang="en-US" altLang="zh-TW" dirty="0" smtClean="0">
                <a:ea typeface="文鼎粗黑" pitchFamily="49" charset="-120"/>
              </a:rPr>
              <a:t> Data Type - Set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36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685800" y="2266951"/>
            <a:ext cx="4572000" cy="1908728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key1 "a"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key1 "b"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key1 "c"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</a:t>
            </a:r>
            <a:r>
              <a:rPr lang="pl-PL" altLang="en-US" sz="1600" dirty="0" smtClean="0"/>
              <a:t>1</a:t>
            </a:r>
            <a:endParaRPr lang="pl-PL" altLang="en-US" sz="1600" dirty="0"/>
          </a:p>
        </p:txBody>
      </p:sp>
      <p:sp>
        <p:nvSpPr>
          <p:cNvPr id="8" name="矩形 7"/>
          <p:cNvSpPr/>
          <p:nvPr/>
        </p:nvSpPr>
        <p:spPr>
          <a:xfrm>
            <a:off x="3048000" y="2266950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 smtClean="0"/>
              <a:t>&gt; </a:t>
            </a:r>
            <a:r>
              <a:rPr lang="pl-PL" altLang="en-US" sz="1600" dirty="0"/>
              <a:t>SADD key2 "c"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key2 "d"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SADD key2 "e"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(integer) 1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&gt; SINTER key1 key2</a:t>
            </a:r>
          </a:p>
          <a:p>
            <a:pPr lvl="1" eaLnBrk="1" hangingPunct="1">
              <a:lnSpc>
                <a:spcPct val="125000"/>
              </a:lnSpc>
              <a:buSzPct val="110000"/>
            </a:pPr>
            <a:r>
              <a:rPr lang="pl-PL" altLang="en-US" sz="1600" dirty="0"/>
              <a:t>1) "c</a:t>
            </a:r>
            <a:r>
              <a:rPr lang="pl-PL" altLang="en-US" sz="1600" dirty="0" smtClean="0"/>
              <a:t>"</a:t>
            </a:r>
            <a:endParaRPr lang="pl-PL" altLang="en-US" sz="1600" dirty="0"/>
          </a:p>
        </p:txBody>
      </p:sp>
      <p:sp>
        <p:nvSpPr>
          <p:cNvPr id="6" name="矩形 5"/>
          <p:cNvSpPr/>
          <p:nvPr/>
        </p:nvSpPr>
        <p:spPr>
          <a:xfrm>
            <a:off x="5883275" y="1428750"/>
            <a:ext cx="31686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i="1" dirty="0"/>
              <a:t>key1 = {a,b,c,d}</a:t>
            </a:r>
          </a:p>
          <a:p>
            <a:r>
              <a:rPr lang="zh-TW" altLang="en-US" i="1" dirty="0"/>
              <a:t>key2 = {c}</a:t>
            </a:r>
          </a:p>
          <a:p>
            <a:r>
              <a:rPr lang="zh-TW" altLang="en-US" i="1" dirty="0"/>
              <a:t>key3 = {a,c,e}</a:t>
            </a:r>
          </a:p>
          <a:p>
            <a:r>
              <a:rPr lang="zh-TW" altLang="en-US" i="1" dirty="0"/>
              <a:t>SINTER key1 key2 key3 = {c}</a:t>
            </a:r>
          </a:p>
        </p:txBody>
      </p:sp>
    </p:spTree>
    <p:extLst>
      <p:ext uri="{BB962C8B-B14F-4D97-AF65-F5344CB8AC3E}">
        <p14:creationId xmlns:p14="http://schemas.microsoft.com/office/powerpoint/2010/main" val="129069847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399" y="1428750"/>
            <a:ext cx="3505201" cy="2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3493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A streaming platform has three key capabilities</a:t>
            </a:r>
            <a:r>
              <a:rPr lang="en-US" altLang="en-US" sz="2000" dirty="0" smtClean="0">
                <a:solidFill>
                  <a:schemeClr val="tx1"/>
                </a:solidFill>
              </a:rPr>
              <a:t>: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Publish and subscribe to streams of records, similar to a message queue or enterprise messaging </a:t>
            </a:r>
            <a:r>
              <a:rPr lang="en-US" altLang="en-US" sz="1800" dirty="0" smtClean="0">
                <a:solidFill>
                  <a:schemeClr val="tx1"/>
                </a:solidFill>
              </a:rPr>
              <a:t>system</a:t>
            </a:r>
            <a:r>
              <a:rPr lang="zh-TW" altLang="en-US" sz="1800" dirty="0" smtClean="0">
                <a:solidFill>
                  <a:schemeClr val="tx1"/>
                </a:solidFill>
              </a:rPr>
              <a:t> </a:t>
            </a:r>
            <a:r>
              <a:rPr lang="en-US" altLang="zh-TW" sz="1800" dirty="0" smtClean="0">
                <a:solidFill>
                  <a:schemeClr val="tx1"/>
                </a:solidFill>
              </a:rPr>
              <a:t>(</a:t>
            </a:r>
            <a:r>
              <a:rPr lang="en-US" altLang="zh-TW" sz="1800" dirty="0" err="1" smtClean="0">
                <a:solidFill>
                  <a:schemeClr val="tx1"/>
                </a:solidFill>
              </a:rPr>
              <a:t>Wistron</a:t>
            </a:r>
            <a:r>
              <a:rPr lang="en-US" altLang="zh-TW" sz="1800" dirty="0" smtClean="0">
                <a:solidFill>
                  <a:schemeClr val="tx1"/>
                </a:solidFill>
              </a:rPr>
              <a:t> EAI)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Store streams of records in a fault-tolerant durable </a:t>
            </a:r>
            <a:r>
              <a:rPr lang="en-US" altLang="en-US" sz="1800" dirty="0" smtClean="0">
                <a:solidFill>
                  <a:schemeClr val="tx1"/>
                </a:solidFill>
              </a:rPr>
              <a:t>way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Process streams of records as they </a:t>
            </a:r>
            <a:r>
              <a:rPr lang="en-US" altLang="en-US" sz="1800" dirty="0" smtClean="0">
                <a:solidFill>
                  <a:schemeClr val="tx1"/>
                </a:solidFill>
              </a:rPr>
              <a:t>occur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Kafka is generally used for two broad classes of applications</a:t>
            </a:r>
            <a:r>
              <a:rPr lang="en-US" altLang="en-US" sz="2000" dirty="0" smtClean="0">
                <a:solidFill>
                  <a:schemeClr val="tx1"/>
                </a:solidFill>
              </a:rPr>
              <a:t>: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Building real-time streaming data pipelines that reliably get data between systems or applications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Building real-time streaming applications that transform or react to the streams of data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What is Kafka?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38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0508005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Why We need Kafka?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39</a:t>
            </a:fld>
            <a:endParaRPr lang="en-US" altLang="zh-TW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443014"/>
            <a:ext cx="6267496" cy="3262336"/>
          </a:xfrm>
          <a:prstGeom prst="rect">
            <a:avLst/>
          </a:prstGeom>
        </p:spPr>
      </p:pic>
      <p:pic>
        <p:nvPicPr>
          <p:cNvPr id="19460" name="Picture 4" descr="ç¸éåç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5383"/>
            <a:ext cx="2362200" cy="3587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1177394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45" y="3686949"/>
            <a:ext cx="2392882" cy="124572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Avatar </a:t>
            </a:r>
            <a:r>
              <a:rPr kumimoji="0" lang="en-US" altLang="zh-TW" dirty="0" smtClean="0">
                <a:ea typeface="文鼎粗黑" pitchFamily="49" charset="-120"/>
              </a:rPr>
              <a:t>Architecture - HW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</a:t>
            </a:fld>
            <a:endParaRPr lang="en-US" altLang="zh-TW" dirty="0"/>
          </a:p>
        </p:txBody>
      </p:sp>
      <p:sp>
        <p:nvSpPr>
          <p:cNvPr id="51" name="立方體 50"/>
          <p:cNvSpPr/>
          <p:nvPr/>
        </p:nvSpPr>
        <p:spPr bwMode="auto">
          <a:xfrm>
            <a:off x="286800" y="1245395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2" name="立方體 51"/>
          <p:cNvSpPr/>
          <p:nvPr/>
        </p:nvSpPr>
        <p:spPr bwMode="auto">
          <a:xfrm>
            <a:off x="1521921" y="1237231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3" name="立方體 52"/>
          <p:cNvSpPr/>
          <p:nvPr/>
        </p:nvSpPr>
        <p:spPr bwMode="auto">
          <a:xfrm>
            <a:off x="2760716" y="1227434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pic>
        <p:nvPicPr>
          <p:cNvPr id="55" name="圖片 5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00" y="1608703"/>
            <a:ext cx="805296" cy="3048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6" name="圖片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515" y="1608703"/>
            <a:ext cx="805296" cy="3048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7" name="圖片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310" y="1592919"/>
            <a:ext cx="805296" cy="3048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0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16" y="1892286"/>
            <a:ext cx="889523" cy="395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109" y="1880830"/>
            <a:ext cx="889523" cy="395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73355" y="983218"/>
            <a:ext cx="1005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NginX</a:t>
            </a:r>
            <a:r>
              <a:rPr kumimoji="0" lang="en-US" altLang="zh-TW" dirty="0" smtClean="0"/>
              <a:t> 1</a:t>
            </a:r>
            <a:endParaRPr kumimoji="0"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1653201" y="968782"/>
            <a:ext cx="1005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NginX</a:t>
            </a:r>
            <a:r>
              <a:rPr kumimoji="0" lang="en-US" altLang="zh-TW" dirty="0" smtClean="0"/>
              <a:t> 2</a:t>
            </a:r>
            <a:endParaRPr kumimoji="0"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2848127" y="950517"/>
            <a:ext cx="1005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NginX</a:t>
            </a:r>
            <a:r>
              <a:rPr kumimoji="0" lang="en-US" altLang="zh-TW" dirty="0" smtClean="0"/>
              <a:t> 3</a:t>
            </a:r>
            <a:endParaRPr kumimoji="0" lang="zh-TW" altLang="en-US" dirty="0"/>
          </a:p>
        </p:txBody>
      </p:sp>
      <p:sp>
        <p:nvSpPr>
          <p:cNvPr id="64" name="立方體 63"/>
          <p:cNvSpPr/>
          <p:nvPr/>
        </p:nvSpPr>
        <p:spPr bwMode="auto">
          <a:xfrm>
            <a:off x="4839207" y="1241041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5" name="立方體 64"/>
          <p:cNvSpPr/>
          <p:nvPr/>
        </p:nvSpPr>
        <p:spPr bwMode="auto">
          <a:xfrm>
            <a:off x="6074328" y="1232877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7" name="立方體 66"/>
          <p:cNvSpPr/>
          <p:nvPr/>
        </p:nvSpPr>
        <p:spPr bwMode="auto">
          <a:xfrm>
            <a:off x="7313123" y="1223080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4925762" y="978864"/>
            <a:ext cx="1120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Tomcat 1</a:t>
            </a:r>
            <a:endParaRPr kumimoji="0" lang="zh-TW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6205608" y="964428"/>
            <a:ext cx="1120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/>
              <a:t>Tomcat </a:t>
            </a:r>
            <a:r>
              <a:rPr kumimoji="0" lang="en-US" altLang="zh-TW" dirty="0" smtClean="0"/>
              <a:t>2</a:t>
            </a:r>
            <a:endParaRPr kumimoji="0" lang="zh-TW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7400534" y="946163"/>
            <a:ext cx="1120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/>
              <a:t>Tomcat </a:t>
            </a:r>
            <a:r>
              <a:rPr kumimoji="0" lang="en-US" altLang="zh-TW" dirty="0" smtClean="0"/>
              <a:t>3</a:t>
            </a:r>
            <a:endParaRPr kumimoji="0" lang="zh-TW" altLang="en-US" dirty="0"/>
          </a:p>
        </p:txBody>
      </p:sp>
      <p:pic>
        <p:nvPicPr>
          <p:cNvPr id="76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3523" y="1608703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697" y="1592919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534" y="1592918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矩形 78"/>
          <p:cNvSpPr/>
          <p:nvPr/>
        </p:nvSpPr>
        <p:spPr>
          <a:xfrm>
            <a:off x="1461641" y="252641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30775" y="2548352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2722667" y="2521168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4778927" y="2529876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6085424" y="25298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7301950" y="2508649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85" name="Picture 2" descr="ãjava quartz schedulerãçåçæå°çµæ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903" y="1977548"/>
            <a:ext cx="857185" cy="20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立方體 113"/>
          <p:cNvSpPr/>
          <p:nvPr/>
        </p:nvSpPr>
        <p:spPr bwMode="auto">
          <a:xfrm>
            <a:off x="220693" y="3320318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15" name="立方體 114"/>
          <p:cNvSpPr/>
          <p:nvPr/>
        </p:nvSpPr>
        <p:spPr bwMode="auto">
          <a:xfrm>
            <a:off x="1455814" y="3312154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16" name="立方體 115"/>
          <p:cNvSpPr/>
          <p:nvPr/>
        </p:nvSpPr>
        <p:spPr bwMode="auto">
          <a:xfrm>
            <a:off x="2694609" y="3302357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152400" y="3040618"/>
            <a:ext cx="12490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 1</a:t>
            </a:r>
          </a:p>
          <a:p>
            <a:pPr eaLnBrk="0" hangingPunct="0"/>
            <a:r>
              <a:rPr kumimoji="0" lang="en-US" altLang="zh-TW" dirty="0" smtClean="0"/>
              <a:t>Consumer</a:t>
            </a:r>
            <a:endParaRPr kumimoji="0" lang="zh-TW" altLang="en-US" dirty="0"/>
          </a:p>
        </p:txBody>
      </p:sp>
      <p:sp>
        <p:nvSpPr>
          <p:cNvPr id="123" name="矩形 122"/>
          <p:cNvSpPr/>
          <p:nvPr/>
        </p:nvSpPr>
        <p:spPr>
          <a:xfrm>
            <a:off x="1443297" y="3033653"/>
            <a:ext cx="12490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 2</a:t>
            </a:r>
            <a:endParaRPr kumimoji="0" lang="en-US" altLang="zh-TW" dirty="0"/>
          </a:p>
          <a:p>
            <a:pPr eaLnBrk="0" hangingPunct="0"/>
            <a:r>
              <a:rPr kumimoji="0" lang="en-US" altLang="zh-TW" dirty="0"/>
              <a:t>Consumer</a:t>
            </a:r>
            <a:endParaRPr kumimoji="0" lang="zh-TW" altLang="en-US" dirty="0"/>
          </a:p>
        </p:txBody>
      </p:sp>
      <p:sp>
        <p:nvSpPr>
          <p:cNvPr id="124" name="矩形 123"/>
          <p:cNvSpPr/>
          <p:nvPr/>
        </p:nvSpPr>
        <p:spPr>
          <a:xfrm>
            <a:off x="2714190" y="3005325"/>
            <a:ext cx="12490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 3</a:t>
            </a:r>
            <a:endParaRPr kumimoji="0" lang="en-US" altLang="zh-TW" dirty="0"/>
          </a:p>
          <a:p>
            <a:pPr eaLnBrk="0" hangingPunct="0"/>
            <a:r>
              <a:rPr kumimoji="0" lang="en-US" altLang="zh-TW" dirty="0"/>
              <a:t>Consumer</a:t>
            </a:r>
            <a:endParaRPr kumimoji="0" lang="zh-TW" altLang="en-US" dirty="0"/>
          </a:p>
        </p:txBody>
      </p:sp>
      <p:sp>
        <p:nvSpPr>
          <p:cNvPr id="125" name="矩形 124"/>
          <p:cNvSpPr/>
          <p:nvPr/>
        </p:nvSpPr>
        <p:spPr>
          <a:xfrm>
            <a:off x="1395534" y="4601334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164668" y="4623275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2656560" y="459609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128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16" y="3656766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9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290" y="3640982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0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127" y="3640981"/>
            <a:ext cx="730554" cy="38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立方體 158"/>
          <p:cNvSpPr/>
          <p:nvPr/>
        </p:nvSpPr>
        <p:spPr bwMode="auto">
          <a:xfrm>
            <a:off x="4851724" y="3320318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60" name="立方體 159"/>
          <p:cNvSpPr/>
          <p:nvPr/>
        </p:nvSpPr>
        <p:spPr bwMode="auto">
          <a:xfrm>
            <a:off x="6086845" y="3312154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61" name="立方體 160"/>
          <p:cNvSpPr/>
          <p:nvPr/>
        </p:nvSpPr>
        <p:spPr bwMode="auto">
          <a:xfrm>
            <a:off x="7325640" y="3302357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4783431" y="3040618"/>
            <a:ext cx="10567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</a:t>
            </a:r>
          </a:p>
          <a:p>
            <a:pPr eaLnBrk="0" hangingPunct="0"/>
            <a:r>
              <a:rPr kumimoji="0" lang="en-US" altLang="zh-TW" dirty="0" smtClean="0"/>
              <a:t>Broker 1</a:t>
            </a:r>
            <a:endParaRPr kumimoji="0" lang="zh-TW" altLang="en-US" dirty="0"/>
          </a:p>
        </p:txBody>
      </p:sp>
      <p:sp>
        <p:nvSpPr>
          <p:cNvPr id="163" name="矩形 162"/>
          <p:cNvSpPr/>
          <p:nvPr/>
        </p:nvSpPr>
        <p:spPr>
          <a:xfrm>
            <a:off x="6074328" y="3033653"/>
            <a:ext cx="10567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</a:t>
            </a:r>
            <a:endParaRPr kumimoji="0" lang="en-US" altLang="zh-TW" dirty="0"/>
          </a:p>
          <a:p>
            <a:pPr eaLnBrk="0" hangingPunct="0"/>
            <a:r>
              <a:rPr kumimoji="0" lang="en-US" altLang="zh-TW" dirty="0" smtClean="0"/>
              <a:t>Broker 2</a:t>
            </a:r>
            <a:endParaRPr kumimoji="0" lang="zh-TW" altLang="en-US" dirty="0"/>
          </a:p>
        </p:txBody>
      </p:sp>
      <p:sp>
        <p:nvSpPr>
          <p:cNvPr id="164" name="矩形 163"/>
          <p:cNvSpPr/>
          <p:nvPr/>
        </p:nvSpPr>
        <p:spPr>
          <a:xfrm>
            <a:off x="7345221" y="3005325"/>
            <a:ext cx="10567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Kafka</a:t>
            </a:r>
            <a:endParaRPr kumimoji="0" lang="en-US" altLang="zh-TW" dirty="0"/>
          </a:p>
          <a:p>
            <a:pPr eaLnBrk="0" hangingPunct="0"/>
            <a:r>
              <a:rPr kumimoji="0" lang="en-US" altLang="zh-TW" dirty="0" smtClean="0"/>
              <a:t>Broker 3</a:t>
            </a:r>
            <a:endParaRPr kumimoji="0" lang="zh-TW" altLang="en-US" dirty="0"/>
          </a:p>
        </p:txBody>
      </p:sp>
      <p:sp>
        <p:nvSpPr>
          <p:cNvPr id="165" name="矩形 164"/>
          <p:cNvSpPr/>
          <p:nvPr/>
        </p:nvSpPr>
        <p:spPr>
          <a:xfrm>
            <a:off x="6026565" y="4601334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4795699" y="4623275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67" name="矩形 166"/>
          <p:cNvSpPr/>
          <p:nvPr/>
        </p:nvSpPr>
        <p:spPr>
          <a:xfrm>
            <a:off x="7287591" y="459609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171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636984"/>
            <a:ext cx="995259" cy="51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2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565" y="3657068"/>
            <a:ext cx="995259" cy="51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3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950" y="3670385"/>
            <a:ext cx="995259" cy="51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圓角矩形 57"/>
          <p:cNvSpPr/>
          <p:nvPr/>
        </p:nvSpPr>
        <p:spPr bwMode="auto">
          <a:xfrm>
            <a:off x="4719438" y="2984009"/>
            <a:ext cx="3913327" cy="2081025"/>
          </a:xfrm>
          <a:prstGeom prst="roundRect">
            <a:avLst/>
          </a:prstGeom>
          <a:noFill/>
          <a:ln w="952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471675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Why We need Kafka?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40</a:t>
            </a:fld>
            <a:endParaRPr lang="en-US" altLang="zh-TW" dirty="0"/>
          </a:p>
        </p:txBody>
      </p:sp>
      <p:pic>
        <p:nvPicPr>
          <p:cNvPr id="1026" name="Picture 3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907728"/>
            <a:ext cx="70104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082699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ç¸éåç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5383"/>
            <a:ext cx="2362200" cy="3587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Why We need Kafka?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41</a:t>
            </a:fld>
            <a:endParaRPr lang="en-US" altLang="zh-TW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04" y="1428727"/>
            <a:ext cx="6229396" cy="3124223"/>
          </a:xfrm>
          <a:prstGeom prst="rect">
            <a:avLst/>
          </a:prstGeom>
        </p:spPr>
      </p:pic>
      <p:pic>
        <p:nvPicPr>
          <p:cNvPr id="20482" name="Picture 2" descr="ãkill spider memeã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352550"/>
            <a:ext cx="1228725" cy="3166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smtClean="0">
                <a:solidFill>
                  <a:schemeClr val="tx1"/>
                </a:solidFill>
              </a:rPr>
              <a:t>Message/Data </a:t>
            </a:r>
            <a:r>
              <a:rPr lang="en-US" altLang="zh-TW" sz="2000" dirty="0" smtClean="0">
                <a:solidFill>
                  <a:schemeClr val="tx1"/>
                </a:solidFill>
              </a:rPr>
              <a:t>Bus (Data as a Service)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9619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Distributed, resilient architecture, fault tolerant 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Horizontal scalability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High </a:t>
            </a:r>
            <a:r>
              <a:rPr lang="en-US" altLang="en-US" sz="2000" dirty="0">
                <a:solidFill>
                  <a:schemeClr val="tx1"/>
                </a:solidFill>
              </a:rPr>
              <a:t>performance (latency of less than 10 </a:t>
            </a:r>
            <a:r>
              <a:rPr lang="en-US" altLang="en-US" sz="2000" dirty="0" err="1" smtClean="0">
                <a:solidFill>
                  <a:schemeClr val="tx1"/>
                </a:solidFill>
              </a:rPr>
              <a:t>ms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) </a:t>
            </a:r>
            <a:r>
              <a:rPr lang="en-US" altLang="en-US" sz="2000" dirty="0" smtClean="0">
                <a:solidFill>
                  <a:schemeClr val="tx1"/>
                </a:solidFill>
              </a:rPr>
              <a:t>–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</a:rPr>
              <a:t>real </a:t>
            </a:r>
            <a:r>
              <a:rPr lang="en-US" altLang="en-US" sz="2000" dirty="0">
                <a:solidFill>
                  <a:schemeClr val="tx1"/>
                </a:solidFill>
              </a:rPr>
              <a:t>time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200" dirty="0" smtClean="0">
                <a:solidFill>
                  <a:schemeClr val="tx1"/>
                </a:solidFill>
              </a:rPr>
              <a:t>Used </a:t>
            </a:r>
            <a:r>
              <a:rPr lang="en-US" altLang="en-US" sz="2200" dirty="0">
                <a:solidFill>
                  <a:schemeClr val="tx1"/>
                </a:solidFill>
              </a:rPr>
              <a:t>by the 2000+ </a:t>
            </a:r>
            <a:r>
              <a:rPr lang="en-US" altLang="en-US" sz="2200" dirty="0" smtClean="0">
                <a:solidFill>
                  <a:schemeClr val="tx1"/>
                </a:solidFill>
              </a:rPr>
              <a:t>firms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LinkedIn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Netflix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err="1" smtClean="0">
                <a:solidFill>
                  <a:schemeClr val="tx1"/>
                </a:solidFill>
              </a:rPr>
              <a:t>AirBnb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1800" dirty="0" err="1" smtClean="0">
                <a:solidFill>
                  <a:schemeClr val="tx1"/>
                </a:solidFill>
              </a:rPr>
              <a:t>FaceBook</a:t>
            </a:r>
            <a:r>
              <a:rPr lang="en-US" altLang="zh-TW" sz="1800" dirty="0" smtClean="0">
                <a:solidFill>
                  <a:schemeClr val="tx1"/>
                </a:solidFill>
              </a:rPr>
              <a:t>…</a:t>
            </a:r>
            <a:endParaRPr lang="en-US" altLang="en-US" sz="1800" dirty="0" smtClean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Why We need Kafka?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00667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Kafka is run as a cluster on one or more </a:t>
            </a:r>
            <a:r>
              <a:rPr lang="en-US" altLang="en-US" sz="2000" dirty="0" smtClean="0">
                <a:solidFill>
                  <a:schemeClr val="tx1"/>
                </a:solidFill>
              </a:rPr>
              <a:t>servers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(broker)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that can span multiple </a:t>
            </a:r>
            <a:r>
              <a:rPr lang="en-US" altLang="en-US" sz="2000" dirty="0" smtClean="0">
                <a:solidFill>
                  <a:schemeClr val="tx1"/>
                </a:solidFill>
              </a:rPr>
              <a:t>datacenters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Every message publish to Kafka called "Record“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Each record consists of a key, a value, and a timestamp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Kafka </a:t>
            </a:r>
            <a:r>
              <a:rPr lang="en-US" altLang="en-US" sz="2000" dirty="0">
                <a:solidFill>
                  <a:schemeClr val="tx1"/>
                </a:solidFill>
              </a:rPr>
              <a:t>cluster stores streams of records in categories called </a:t>
            </a:r>
            <a:r>
              <a:rPr lang="en-US" altLang="en-US" sz="2000" dirty="0" smtClean="0">
                <a:solidFill>
                  <a:schemeClr val="tx1"/>
                </a:solidFill>
              </a:rPr>
              <a:t>topics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Concepts for </a:t>
            </a:r>
            <a:r>
              <a:rPr kumimoji="0" lang="en-US" altLang="zh-TW" dirty="0" smtClean="0">
                <a:ea typeface="文鼎粗黑" pitchFamily="49" charset="-120"/>
              </a:rPr>
              <a:t>Kafka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045688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Producer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1800" dirty="0" smtClean="0">
                <a:solidFill>
                  <a:schemeClr val="tx1"/>
                </a:solidFill>
              </a:rPr>
              <a:t>A</a:t>
            </a:r>
            <a:r>
              <a:rPr lang="en-US" altLang="en-US" sz="1800" dirty="0" smtClean="0">
                <a:solidFill>
                  <a:schemeClr val="tx1"/>
                </a:solidFill>
              </a:rPr>
              <a:t>llows </a:t>
            </a:r>
            <a:r>
              <a:rPr lang="en-US" altLang="en-US" sz="1800" dirty="0">
                <a:solidFill>
                  <a:schemeClr val="tx1"/>
                </a:solidFill>
              </a:rPr>
              <a:t>an application to publish a stream of records to one </a:t>
            </a:r>
            <a:r>
              <a:rPr lang="en-US" altLang="en-US" sz="1800" dirty="0" smtClean="0">
                <a:solidFill>
                  <a:schemeClr val="tx1"/>
                </a:solidFill>
              </a:rPr>
              <a:t>topics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Consumer</a:t>
            </a:r>
            <a:endParaRPr lang="en-US" altLang="zh-TW" sz="2000" dirty="0" smtClean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1800" dirty="0" smtClean="0">
                <a:solidFill>
                  <a:schemeClr val="tx1"/>
                </a:solidFill>
              </a:rPr>
              <a:t>A</a:t>
            </a:r>
            <a:r>
              <a:rPr lang="en-US" altLang="en-US" sz="1800" dirty="0" smtClean="0">
                <a:solidFill>
                  <a:schemeClr val="tx1"/>
                </a:solidFill>
              </a:rPr>
              <a:t>llows </a:t>
            </a:r>
            <a:r>
              <a:rPr lang="en-US" altLang="en-US" sz="1800" dirty="0">
                <a:solidFill>
                  <a:schemeClr val="tx1"/>
                </a:solidFill>
              </a:rPr>
              <a:t>an application to subscribe </a:t>
            </a:r>
            <a:r>
              <a:rPr lang="en-US" altLang="en-US" sz="1800" dirty="0" smtClean="0">
                <a:solidFill>
                  <a:schemeClr val="tx1"/>
                </a:solidFill>
              </a:rPr>
              <a:t>topics </a:t>
            </a:r>
            <a:r>
              <a:rPr lang="en-US" altLang="en-US" sz="1800" dirty="0">
                <a:solidFill>
                  <a:schemeClr val="tx1"/>
                </a:solidFill>
              </a:rPr>
              <a:t>and process </a:t>
            </a:r>
            <a:r>
              <a:rPr lang="en-US" altLang="en-US" sz="1800" dirty="0" smtClean="0">
                <a:solidFill>
                  <a:schemeClr val="tx1"/>
                </a:solidFill>
              </a:rPr>
              <a:t>records 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Streams</a:t>
            </a:r>
            <a:endParaRPr lang="en-US" altLang="zh-TW" sz="2000" dirty="0" smtClean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1800" dirty="0" smtClean="0">
                <a:solidFill>
                  <a:schemeClr val="tx1"/>
                </a:solidFill>
              </a:rPr>
              <a:t>A</a:t>
            </a:r>
            <a:r>
              <a:rPr lang="en-US" altLang="en-US" sz="1800" dirty="0" smtClean="0">
                <a:solidFill>
                  <a:schemeClr val="tx1"/>
                </a:solidFill>
              </a:rPr>
              <a:t>llows </a:t>
            </a:r>
            <a:r>
              <a:rPr lang="en-US" altLang="en-US" sz="1800" dirty="0">
                <a:solidFill>
                  <a:schemeClr val="tx1"/>
                </a:solidFill>
              </a:rPr>
              <a:t>an application to act as a stream processor, consuming an input stream from one or more topics and producing an output stream to one or more output </a:t>
            </a:r>
            <a:r>
              <a:rPr lang="en-US" altLang="en-US" sz="1800" dirty="0" smtClean="0">
                <a:solidFill>
                  <a:schemeClr val="tx1"/>
                </a:solidFill>
              </a:rPr>
              <a:t>topics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Connector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Concepts for </a:t>
            </a:r>
            <a:r>
              <a:rPr kumimoji="0" lang="en-US" altLang="zh-TW" dirty="0" smtClean="0">
                <a:ea typeface="文鼎粗黑" pitchFamily="49" charset="-120"/>
              </a:rPr>
              <a:t>Kafka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9414023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Concepts for </a:t>
            </a:r>
            <a:r>
              <a:rPr kumimoji="0" lang="en-US" altLang="zh-TW" dirty="0" smtClean="0">
                <a:ea typeface="文鼎粗黑" pitchFamily="49" charset="-120"/>
              </a:rPr>
              <a:t>Kafka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45</a:t>
            </a:fld>
            <a:endParaRPr lang="en-US" altLang="zh-TW" dirty="0"/>
          </a:p>
        </p:txBody>
      </p:sp>
      <p:pic>
        <p:nvPicPr>
          <p:cNvPr id="1028" name="Picture 4" descr="https://kafka.apache.org/20/images/kafka-api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742950"/>
            <a:ext cx="5131715" cy="431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3087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Record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Every message </a:t>
            </a:r>
            <a:r>
              <a:rPr lang="en-US" altLang="en-US" sz="1800" dirty="0" smtClean="0">
                <a:solidFill>
                  <a:schemeClr val="tx1"/>
                </a:solidFill>
              </a:rPr>
              <a:t>published </a:t>
            </a:r>
            <a:r>
              <a:rPr lang="en-US" altLang="en-US" sz="1800" dirty="0">
                <a:solidFill>
                  <a:schemeClr val="tx1"/>
                </a:solidFill>
              </a:rPr>
              <a:t>to Kafka called "Record"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Record contains two </a:t>
            </a:r>
            <a:r>
              <a:rPr lang="en-US" altLang="en-US" sz="1800" dirty="0" smtClean="0">
                <a:solidFill>
                  <a:schemeClr val="tx1"/>
                </a:solidFill>
              </a:rPr>
              <a:t>parts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600" dirty="0" smtClean="0">
                <a:solidFill>
                  <a:schemeClr val="tx1"/>
                </a:solidFill>
              </a:rPr>
              <a:t>Key: Used </a:t>
            </a:r>
            <a:r>
              <a:rPr lang="en-US" altLang="en-US" sz="1600" dirty="0">
                <a:solidFill>
                  <a:schemeClr val="tx1"/>
                </a:solidFill>
              </a:rPr>
              <a:t>by compaction or for message grouping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600" dirty="0" smtClean="0">
                <a:solidFill>
                  <a:schemeClr val="tx1"/>
                </a:solidFill>
              </a:rPr>
              <a:t>Value: The </a:t>
            </a:r>
            <a:r>
              <a:rPr lang="en-US" altLang="en-US" sz="1600" dirty="0">
                <a:solidFill>
                  <a:schemeClr val="tx1"/>
                </a:solidFill>
              </a:rPr>
              <a:t>content of data goes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113877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Kafka - </a:t>
            </a:r>
            <a:r>
              <a:rPr kumimoji="0" lang="en-US" altLang="zh-TW" sz="3400" dirty="0" smtClean="0">
                <a:ea typeface="文鼎粗黑" pitchFamily="49" charset="-120"/>
              </a:rPr>
              <a:t>Abstraction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46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330" y="2581886"/>
            <a:ext cx="3511013" cy="255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64390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kafka.apache.org/20/images/log_anatom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0325"/>
            <a:ext cx="39624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Topics and Partitions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topic is a category </a:t>
            </a:r>
            <a:r>
              <a:rPr lang="en-US" altLang="en-US" sz="1800" dirty="0" smtClean="0">
                <a:solidFill>
                  <a:schemeClr val="tx1"/>
                </a:solidFill>
              </a:rPr>
              <a:t>to </a:t>
            </a:r>
            <a:r>
              <a:rPr lang="en-US" altLang="en-US" sz="1800" dirty="0">
                <a:solidFill>
                  <a:schemeClr val="tx1"/>
                </a:solidFill>
              </a:rPr>
              <a:t>which records are </a:t>
            </a:r>
            <a:r>
              <a:rPr lang="en-US" altLang="en-US" sz="1800" dirty="0" smtClean="0">
                <a:solidFill>
                  <a:schemeClr val="tx1"/>
                </a:solidFill>
              </a:rPr>
              <a:t>published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A topic </a:t>
            </a:r>
            <a:r>
              <a:rPr lang="en-US" altLang="en-US" sz="1800" dirty="0">
                <a:solidFill>
                  <a:schemeClr val="tx1"/>
                </a:solidFill>
              </a:rPr>
              <a:t>can have </a:t>
            </a:r>
            <a:r>
              <a:rPr lang="en-US" altLang="en-US" sz="1800" dirty="0" smtClean="0">
                <a:solidFill>
                  <a:schemeClr val="tx1"/>
                </a:solidFill>
              </a:rPr>
              <a:t>0, 1, </a:t>
            </a:r>
            <a:r>
              <a:rPr lang="en-US" altLang="en-US" sz="1800" dirty="0">
                <a:solidFill>
                  <a:schemeClr val="tx1"/>
                </a:solidFill>
              </a:rPr>
              <a:t>or many consumers that subscribe to the </a:t>
            </a:r>
            <a:r>
              <a:rPr lang="en-US" altLang="en-US" sz="1800" dirty="0" smtClean="0">
                <a:solidFill>
                  <a:schemeClr val="tx1"/>
                </a:solidFill>
              </a:rPr>
              <a:t>data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For each topic, the Kafka cluster maintains a partitioned </a:t>
            </a:r>
            <a:r>
              <a:rPr lang="en-US" altLang="en-US" sz="1800" dirty="0" smtClean="0">
                <a:solidFill>
                  <a:schemeClr val="tx1"/>
                </a:solidFill>
              </a:rPr>
              <a:t>log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113877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Kafka - </a:t>
            </a:r>
            <a:r>
              <a:rPr kumimoji="0" lang="en-US" altLang="zh-TW" sz="3400" dirty="0" smtClean="0">
                <a:ea typeface="文鼎粗黑" pitchFamily="49" charset="-120"/>
              </a:rPr>
              <a:t>Abstraction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47</a:t>
            </a:fld>
            <a:endParaRPr lang="en-US" altLang="zh-TW" dirty="0"/>
          </a:p>
        </p:txBody>
      </p:sp>
      <p:pic>
        <p:nvPicPr>
          <p:cNvPr id="6" name="Picture 2" descr="https://kafka.apache.org/20/images/log_consum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796" y="2863340"/>
            <a:ext cx="3553204" cy="216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69520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Partitions and Offsets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Each partition is an </a:t>
            </a:r>
            <a:r>
              <a:rPr lang="en-US" altLang="en-US" sz="1800" dirty="0" smtClean="0">
                <a:solidFill>
                  <a:schemeClr val="tx1"/>
                </a:solidFill>
              </a:rPr>
              <a:t>ordered sequence </a:t>
            </a:r>
            <a:r>
              <a:rPr lang="en-US" altLang="en-US" sz="1800" dirty="0">
                <a:solidFill>
                  <a:schemeClr val="tx1"/>
                </a:solidFill>
              </a:rPr>
              <a:t>of records that is continually </a:t>
            </a:r>
            <a:r>
              <a:rPr lang="en-US" altLang="en-US" sz="1800" dirty="0" smtClean="0">
                <a:solidFill>
                  <a:schemeClr val="tx1"/>
                </a:solidFill>
              </a:rPr>
              <a:t>appended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The </a:t>
            </a:r>
            <a:r>
              <a:rPr lang="en-US" altLang="en-US" sz="1800" dirty="0">
                <a:solidFill>
                  <a:schemeClr val="tx1"/>
                </a:solidFill>
              </a:rPr>
              <a:t>records in the partitions are each assigned a sequential id number called the </a:t>
            </a:r>
            <a:r>
              <a:rPr lang="en-US" altLang="en-US" sz="1800" b="1" dirty="0">
                <a:solidFill>
                  <a:schemeClr val="tx1"/>
                </a:solidFill>
              </a:rPr>
              <a:t>offset</a:t>
            </a:r>
            <a:r>
              <a:rPr lang="en-US" altLang="en-US" sz="1800" dirty="0">
                <a:solidFill>
                  <a:schemeClr val="tx1"/>
                </a:solidFill>
              </a:rPr>
              <a:t> that uniquely identifies each record within the partition.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113877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Kafka - </a:t>
            </a:r>
            <a:r>
              <a:rPr kumimoji="0" lang="en-US" altLang="zh-TW" sz="3400" dirty="0" smtClean="0">
                <a:ea typeface="文鼎粗黑" pitchFamily="49" charset="-120"/>
              </a:rPr>
              <a:t>Abstraction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48</a:t>
            </a:fld>
            <a:endParaRPr lang="en-US" altLang="zh-TW" dirty="0"/>
          </a:p>
        </p:txBody>
      </p:sp>
      <p:pic>
        <p:nvPicPr>
          <p:cNvPr id="9" name="Picture 2" descr="https://kafka.apache.org/20/images/log_consume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796" y="2863340"/>
            <a:ext cx="3553204" cy="216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25292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001000" cy="1200329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Basic Concepts for </a:t>
            </a:r>
            <a:r>
              <a:rPr kumimoji="0" lang="en-US" altLang="zh-TW" dirty="0" smtClean="0">
                <a:ea typeface="文鼎粗黑" pitchFamily="49" charset="-120"/>
              </a:rPr>
              <a:t>Kafka - Physical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49</a:t>
            </a:fld>
            <a:endParaRPr lang="en-US" altLang="zh-TW" dirty="0"/>
          </a:p>
        </p:txBody>
      </p:sp>
      <p:sp>
        <p:nvSpPr>
          <p:cNvPr id="2" name="圓角矩形 1"/>
          <p:cNvSpPr/>
          <p:nvPr/>
        </p:nvSpPr>
        <p:spPr bwMode="auto">
          <a:xfrm>
            <a:off x="838200" y="1657350"/>
            <a:ext cx="1371600" cy="685800"/>
          </a:xfrm>
          <a:prstGeom prst="roundRect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Producer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" name="圓角矩形 5"/>
          <p:cNvSpPr/>
          <p:nvPr/>
        </p:nvSpPr>
        <p:spPr bwMode="auto">
          <a:xfrm>
            <a:off x="838200" y="2543085"/>
            <a:ext cx="1371600" cy="685800"/>
          </a:xfrm>
          <a:prstGeom prst="roundRect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Producer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" name="圓角矩形 6"/>
          <p:cNvSpPr/>
          <p:nvPr/>
        </p:nvSpPr>
        <p:spPr bwMode="auto">
          <a:xfrm>
            <a:off x="3581400" y="1581150"/>
            <a:ext cx="1371600" cy="6858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Broker 1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8" name="圓角矩形 7"/>
          <p:cNvSpPr/>
          <p:nvPr/>
        </p:nvSpPr>
        <p:spPr bwMode="auto">
          <a:xfrm>
            <a:off x="3576637" y="2508430"/>
            <a:ext cx="1371600" cy="6858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Broker 2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圓角矩形 8"/>
          <p:cNvSpPr/>
          <p:nvPr/>
        </p:nvSpPr>
        <p:spPr bwMode="auto">
          <a:xfrm>
            <a:off x="3576637" y="3634923"/>
            <a:ext cx="1371600" cy="6858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Broker N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6244988" y="1460790"/>
            <a:ext cx="1222612" cy="685800"/>
          </a:xfrm>
          <a:prstGeom prst="roundRect">
            <a:avLst/>
          </a:prstGeom>
          <a:solidFill>
            <a:srgbClr val="EECF6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</a:t>
            </a:r>
            <a:r>
              <a:rPr kumimoji="0" lang="en-US" altLang="zh-TW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1</a:t>
            </a:r>
            <a:endParaRPr kumimoji="0" lang="zh-TW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1" name="圓角矩形 10"/>
          <p:cNvSpPr/>
          <p:nvPr/>
        </p:nvSpPr>
        <p:spPr bwMode="auto">
          <a:xfrm>
            <a:off x="6523662" y="1811524"/>
            <a:ext cx="1222612" cy="685800"/>
          </a:xfrm>
          <a:prstGeom prst="roundRect">
            <a:avLst/>
          </a:prstGeom>
          <a:solidFill>
            <a:srgbClr val="EECF6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</a:t>
            </a:r>
            <a:r>
              <a:rPr kumimoji="0" lang="en-US" altLang="zh-TW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2</a:t>
            </a:r>
            <a:endParaRPr kumimoji="0" lang="zh-TW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圓角矩形 11"/>
          <p:cNvSpPr/>
          <p:nvPr/>
        </p:nvSpPr>
        <p:spPr bwMode="auto">
          <a:xfrm>
            <a:off x="6750556" y="2179983"/>
            <a:ext cx="1222612" cy="685800"/>
          </a:xfrm>
          <a:prstGeom prst="roundRect">
            <a:avLst/>
          </a:prstGeom>
          <a:solidFill>
            <a:srgbClr val="EECF6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</a:t>
            </a:r>
            <a:r>
              <a:rPr kumimoji="0" lang="en-US" altLang="zh-TW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3</a:t>
            </a:r>
            <a:endParaRPr kumimoji="0" lang="zh-TW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3" name="圓角矩形 12"/>
          <p:cNvSpPr/>
          <p:nvPr/>
        </p:nvSpPr>
        <p:spPr bwMode="auto">
          <a:xfrm>
            <a:off x="6267734" y="3344758"/>
            <a:ext cx="1222612" cy="685800"/>
          </a:xfrm>
          <a:prstGeom prst="roundRect">
            <a:avLst/>
          </a:prstGeom>
          <a:solidFill>
            <a:srgbClr val="EECF6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</a:t>
            </a:r>
            <a:r>
              <a:rPr kumimoji="0" lang="en-US" altLang="zh-TW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1</a:t>
            </a:r>
            <a:endParaRPr kumimoji="0" lang="zh-TW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4" name="圓角矩形 13"/>
          <p:cNvSpPr/>
          <p:nvPr/>
        </p:nvSpPr>
        <p:spPr bwMode="auto">
          <a:xfrm>
            <a:off x="6494157" y="3693706"/>
            <a:ext cx="1222612" cy="685800"/>
          </a:xfrm>
          <a:prstGeom prst="roundRect">
            <a:avLst/>
          </a:prstGeom>
          <a:solidFill>
            <a:srgbClr val="EECF6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</a:t>
            </a:r>
            <a:r>
              <a:rPr kumimoji="0" lang="en-US" altLang="zh-TW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2</a:t>
            </a:r>
            <a:endParaRPr kumimoji="0" lang="zh-TW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3276600" y="1047750"/>
            <a:ext cx="1981200" cy="3436844"/>
          </a:xfrm>
          <a:prstGeom prst="rect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Kafka Cluster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 rot="5400000">
            <a:off x="4015517" y="324613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6172200" y="3012291"/>
            <a:ext cx="1981200" cy="1464459"/>
          </a:xfrm>
          <a:prstGeom prst="rect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 Group B</a:t>
            </a:r>
            <a:endParaRPr kumimoji="0" lang="zh-TW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6172200" y="1091051"/>
            <a:ext cx="1981200" cy="1861699"/>
          </a:xfrm>
          <a:prstGeom prst="rect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Consumer Group A</a:t>
            </a:r>
            <a:endParaRPr kumimoji="0" lang="zh-TW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9" name="圓角矩形 18"/>
          <p:cNvSpPr/>
          <p:nvPr/>
        </p:nvSpPr>
        <p:spPr bwMode="auto">
          <a:xfrm>
            <a:off x="301957" y="3623456"/>
            <a:ext cx="2378122" cy="861138"/>
          </a:xfrm>
          <a:prstGeom prst="roundRect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Zookeeper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100" dirty="0" smtClean="0">
                <a:solidFill>
                  <a:schemeClr val="bg1"/>
                </a:solidFill>
              </a:rPr>
              <a:t>Stores Information about cluster status and consumer offsets</a:t>
            </a:r>
            <a:endParaRPr kumimoji="0" lang="zh-TW" altLang="en-US" sz="11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20" name="直線單箭頭接點 19"/>
          <p:cNvCxnSpPr>
            <a:stCxn id="19" idx="3"/>
          </p:cNvCxnSpPr>
          <p:nvPr/>
        </p:nvCxnSpPr>
        <p:spPr bwMode="auto">
          <a:xfrm>
            <a:off x="2680079" y="4054025"/>
            <a:ext cx="59652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21" name="向右箭號 20"/>
          <p:cNvSpPr/>
          <p:nvPr/>
        </p:nvSpPr>
        <p:spPr bwMode="auto">
          <a:xfrm>
            <a:off x="5479576" y="2095679"/>
            <a:ext cx="533400" cy="688056"/>
          </a:xfrm>
          <a:prstGeom prst="rightArrow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3" name="向右箭號 22"/>
          <p:cNvSpPr/>
          <p:nvPr/>
        </p:nvSpPr>
        <p:spPr bwMode="auto">
          <a:xfrm>
            <a:off x="2627194" y="2105196"/>
            <a:ext cx="533400" cy="688056"/>
          </a:xfrm>
          <a:prstGeom prst="rightArrow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9081298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Avatar </a:t>
            </a:r>
            <a:r>
              <a:rPr kumimoji="0" lang="en-US" altLang="zh-TW" dirty="0" smtClean="0">
                <a:ea typeface="文鼎粗黑" pitchFamily="49" charset="-120"/>
              </a:rPr>
              <a:t>Architecture - HW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</a:t>
            </a:fld>
            <a:endParaRPr lang="en-US" altLang="zh-TW" dirty="0"/>
          </a:p>
        </p:txBody>
      </p:sp>
      <p:sp>
        <p:nvSpPr>
          <p:cNvPr id="51" name="立方體 50"/>
          <p:cNvSpPr/>
          <p:nvPr/>
        </p:nvSpPr>
        <p:spPr bwMode="auto">
          <a:xfrm>
            <a:off x="286800" y="1245395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2" name="立方體 51"/>
          <p:cNvSpPr/>
          <p:nvPr/>
        </p:nvSpPr>
        <p:spPr bwMode="auto">
          <a:xfrm>
            <a:off x="1921833" y="1237231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3" name="立方體 52"/>
          <p:cNvSpPr/>
          <p:nvPr/>
        </p:nvSpPr>
        <p:spPr bwMode="auto">
          <a:xfrm>
            <a:off x="3668471" y="1227434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073" y="954712"/>
            <a:ext cx="1787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ElasticSearch</a:t>
            </a:r>
            <a:r>
              <a:rPr kumimoji="0" lang="en-US" altLang="zh-TW" dirty="0" smtClean="0"/>
              <a:t> 1</a:t>
            </a:r>
            <a:endParaRPr kumimoji="0"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1793731" y="943342"/>
            <a:ext cx="1787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/>
              <a:t>ElasticSearch</a:t>
            </a:r>
            <a:r>
              <a:rPr kumimoji="0" lang="en-US" altLang="zh-TW" dirty="0"/>
              <a:t> </a:t>
            </a:r>
            <a:r>
              <a:rPr kumimoji="0" lang="en-US" altLang="zh-TW" dirty="0" smtClean="0"/>
              <a:t>2</a:t>
            </a:r>
            <a:endParaRPr kumimoji="0"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3546331" y="952876"/>
            <a:ext cx="1787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/>
              <a:t>ElasticSearch</a:t>
            </a:r>
            <a:r>
              <a:rPr kumimoji="0" lang="en-US" altLang="zh-TW" dirty="0"/>
              <a:t> </a:t>
            </a:r>
            <a:r>
              <a:rPr kumimoji="0" lang="en-US" altLang="zh-TW" dirty="0" smtClean="0"/>
              <a:t>3</a:t>
            </a:r>
            <a:endParaRPr kumimoji="0" lang="zh-TW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1861553" y="252641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30775" y="2548352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630422" y="2521168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58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89" y="1514638"/>
            <a:ext cx="798801" cy="56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833" y="1521714"/>
            <a:ext cx="798801" cy="56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220" y="1528698"/>
            <a:ext cx="798801" cy="56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立方體 93"/>
          <p:cNvSpPr/>
          <p:nvPr/>
        </p:nvSpPr>
        <p:spPr bwMode="auto">
          <a:xfrm>
            <a:off x="220693" y="3320318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5" name="立方體 94"/>
          <p:cNvSpPr/>
          <p:nvPr/>
        </p:nvSpPr>
        <p:spPr bwMode="auto">
          <a:xfrm>
            <a:off x="1455814" y="3312154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6" name="立方體 95"/>
          <p:cNvSpPr/>
          <p:nvPr/>
        </p:nvSpPr>
        <p:spPr bwMode="auto">
          <a:xfrm>
            <a:off x="2694609" y="3302357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52400" y="3040618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Redis</a:t>
            </a:r>
            <a:r>
              <a:rPr kumimoji="0" lang="en-US" altLang="zh-TW" dirty="0" smtClean="0"/>
              <a:t> 1</a:t>
            </a:r>
            <a:endParaRPr kumimoji="0" lang="zh-TW" altLang="en-US" dirty="0"/>
          </a:p>
        </p:txBody>
      </p:sp>
      <p:sp>
        <p:nvSpPr>
          <p:cNvPr id="98" name="矩形 97"/>
          <p:cNvSpPr/>
          <p:nvPr/>
        </p:nvSpPr>
        <p:spPr>
          <a:xfrm>
            <a:off x="1443297" y="3033653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/>
              <a:t>Redis</a:t>
            </a:r>
            <a:r>
              <a:rPr kumimoji="0" lang="en-US" altLang="zh-TW" dirty="0" smtClean="0"/>
              <a:t> 2</a:t>
            </a:r>
            <a:endParaRPr kumimoji="0" lang="zh-TW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2714190" y="3005325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/>
              <a:t>Redis</a:t>
            </a:r>
            <a:r>
              <a:rPr kumimoji="0" lang="en-US" altLang="zh-TW" dirty="0"/>
              <a:t> </a:t>
            </a:r>
            <a:r>
              <a:rPr kumimoji="0" lang="en-US" altLang="zh-TW" dirty="0" smtClean="0"/>
              <a:t>3</a:t>
            </a:r>
            <a:endParaRPr kumimoji="0" lang="zh-TW" altLang="en-US" dirty="0"/>
          </a:p>
        </p:txBody>
      </p:sp>
      <p:sp>
        <p:nvSpPr>
          <p:cNvPr id="100" name="矩形 99"/>
          <p:cNvSpPr/>
          <p:nvPr/>
        </p:nvSpPr>
        <p:spPr>
          <a:xfrm>
            <a:off x="1395534" y="4601334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164668" y="4623275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656560" y="459609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106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80" y="3615966"/>
            <a:ext cx="609928" cy="51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93" y="4103429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01" y="3850687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233" y="3639979"/>
            <a:ext cx="609928" cy="51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746" y="4127442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1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7254" y="3874700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787" y="3593250"/>
            <a:ext cx="609928" cy="51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300" y="4080713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808" y="3827971"/>
            <a:ext cx="597233" cy="50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立方體 133"/>
          <p:cNvSpPr/>
          <p:nvPr/>
        </p:nvSpPr>
        <p:spPr bwMode="auto">
          <a:xfrm>
            <a:off x="4139327" y="3276902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158908" y="2979870"/>
            <a:ext cx="1479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/>
              <a:t>Redis</a:t>
            </a:r>
            <a:r>
              <a:rPr kumimoji="0" lang="en-US" altLang="zh-TW" dirty="0"/>
              <a:t> </a:t>
            </a:r>
            <a:r>
              <a:rPr kumimoji="0" lang="en-US" altLang="zh-TW" dirty="0" smtClean="0"/>
              <a:t>Single</a:t>
            </a:r>
            <a:endParaRPr kumimoji="0" lang="zh-TW" altLang="en-US" dirty="0"/>
          </a:p>
        </p:txBody>
      </p:sp>
      <p:sp>
        <p:nvSpPr>
          <p:cNvPr id="136" name="矩形 135"/>
          <p:cNvSpPr/>
          <p:nvPr/>
        </p:nvSpPr>
        <p:spPr>
          <a:xfrm>
            <a:off x="4101278" y="4570636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pic>
        <p:nvPicPr>
          <p:cNvPr id="137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191" y="3621911"/>
            <a:ext cx="872916" cy="73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圓角矩形 1"/>
          <p:cNvSpPr/>
          <p:nvPr/>
        </p:nvSpPr>
        <p:spPr bwMode="auto">
          <a:xfrm>
            <a:off x="49073" y="3005325"/>
            <a:ext cx="3913327" cy="2081025"/>
          </a:xfrm>
          <a:prstGeom prst="roundRect">
            <a:avLst/>
          </a:prstGeom>
          <a:noFill/>
          <a:ln w="952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40" name="立方體 139"/>
          <p:cNvSpPr/>
          <p:nvPr/>
        </p:nvSpPr>
        <p:spPr bwMode="auto">
          <a:xfrm>
            <a:off x="5756367" y="1252379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5884194" y="883269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Oracle</a:t>
            </a:r>
            <a:endParaRPr kumimoji="0" lang="zh-TW" altLang="en-US" dirty="0"/>
          </a:p>
        </p:txBody>
      </p:sp>
      <p:sp>
        <p:nvSpPr>
          <p:cNvPr id="145" name="矩形 144"/>
          <p:cNvSpPr/>
          <p:nvPr/>
        </p:nvSpPr>
        <p:spPr>
          <a:xfrm>
            <a:off x="5700342" y="2555336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>
                <a:solidFill>
                  <a:schemeClr val="bg2"/>
                </a:solidFill>
              </a:rPr>
              <a:t>Active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48" name="流程圖: 磁碟 147"/>
          <p:cNvSpPr/>
          <p:nvPr/>
        </p:nvSpPr>
        <p:spPr bwMode="auto">
          <a:xfrm>
            <a:off x="5791200" y="1528698"/>
            <a:ext cx="794619" cy="85708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149" name="立方體 148"/>
          <p:cNvSpPr/>
          <p:nvPr/>
        </p:nvSpPr>
        <p:spPr bwMode="auto">
          <a:xfrm>
            <a:off x="7101180" y="1238319"/>
            <a:ext cx="1178515" cy="1658707"/>
          </a:xfrm>
          <a:prstGeom prst="cub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7229007" y="869209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smtClean="0"/>
              <a:t>Oracle</a:t>
            </a:r>
            <a:endParaRPr kumimoji="0" lang="zh-TW" altLang="en-US" dirty="0"/>
          </a:p>
        </p:txBody>
      </p:sp>
      <p:sp>
        <p:nvSpPr>
          <p:cNvPr id="151" name="矩形 150"/>
          <p:cNvSpPr/>
          <p:nvPr/>
        </p:nvSpPr>
        <p:spPr>
          <a:xfrm>
            <a:off x="7045155" y="2541276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/>
            <a:r>
              <a:rPr kumimoji="0" lang="en-US" altLang="zh-TW" dirty="0" err="1" smtClean="0">
                <a:solidFill>
                  <a:schemeClr val="bg2"/>
                </a:solidFill>
              </a:rPr>
              <a:t>StandBy</a:t>
            </a:r>
            <a:endParaRPr kumimoji="0" lang="zh-TW" altLang="en-US" dirty="0">
              <a:solidFill>
                <a:schemeClr val="bg2"/>
              </a:solidFill>
            </a:endParaRPr>
          </a:p>
        </p:txBody>
      </p:sp>
      <p:sp>
        <p:nvSpPr>
          <p:cNvPr id="152" name="流程圖: 磁碟 151"/>
          <p:cNvSpPr/>
          <p:nvPr/>
        </p:nvSpPr>
        <p:spPr bwMode="auto">
          <a:xfrm>
            <a:off x="7136013" y="1514638"/>
            <a:ext cx="794619" cy="85708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47" name="圓角矩形 46"/>
          <p:cNvSpPr/>
          <p:nvPr/>
        </p:nvSpPr>
        <p:spPr bwMode="auto">
          <a:xfrm>
            <a:off x="170863" y="1243230"/>
            <a:ext cx="4851244" cy="1703645"/>
          </a:xfrm>
          <a:prstGeom prst="roundRect">
            <a:avLst/>
          </a:prstGeom>
          <a:noFill/>
          <a:ln w="952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783214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Broker. A </a:t>
            </a:r>
            <a:r>
              <a:rPr lang="en-US" altLang="en-US" sz="2000" dirty="0">
                <a:solidFill>
                  <a:schemeClr val="tx1"/>
                </a:solidFill>
              </a:rPr>
              <a:t>Kafka cluster is composed of multiple brokers (servers)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Each is identified with its ID (integer)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Each broker contains certain topic partitions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After connecting to any broker (called a bootstrap broker), you will be connected to the entire cluster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good number of cluster to get started is 3 brokers, but some clusters have over 100 brokers</a:t>
            </a: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</a:t>
            </a:r>
            <a:r>
              <a:rPr kumimoji="0" lang="en-US" altLang="zh-TW" sz="3400" dirty="0" smtClean="0">
                <a:ea typeface="文鼎粗黑" pitchFamily="49" charset="-120"/>
              </a:rPr>
              <a:t>Kafka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50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5083343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Brokers and Topics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</a:t>
            </a:r>
            <a:r>
              <a:rPr kumimoji="0" lang="en-US" altLang="zh-TW" sz="3400" dirty="0" smtClean="0">
                <a:ea typeface="文鼎粗黑" pitchFamily="49" charset="-120"/>
              </a:rPr>
              <a:t>Kafka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51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581150"/>
            <a:ext cx="6574657" cy="309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4673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Brokers and Topics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</a:t>
            </a:r>
            <a:r>
              <a:rPr kumimoji="0" lang="en-US" altLang="zh-TW" sz="3400" dirty="0" smtClean="0">
                <a:ea typeface="文鼎粗黑" pitchFamily="49" charset="-120"/>
              </a:rPr>
              <a:t>Kafka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52</a:t>
            </a:fld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04950"/>
            <a:ext cx="7005693" cy="322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98524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Brokers and Topics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</a:t>
            </a:r>
            <a:r>
              <a:rPr kumimoji="0" lang="en-US" altLang="zh-TW" sz="3400" dirty="0" smtClean="0">
                <a:ea typeface="文鼎粗黑" pitchFamily="49" charset="-120"/>
              </a:rPr>
              <a:t>Kafka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53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04950"/>
            <a:ext cx="6781800" cy="317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8701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Brokers and Topics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Basic Concepts for </a:t>
            </a:r>
            <a:r>
              <a:rPr kumimoji="0" lang="en-US" altLang="zh-TW" sz="3400" dirty="0" smtClean="0">
                <a:ea typeface="文鼎粗黑" pitchFamily="49" charset="-120"/>
              </a:rPr>
              <a:t>Kafka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54</a:t>
            </a:fld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504950"/>
            <a:ext cx="6123532" cy="319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9934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SAP &amp; Avatar – AS-IS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55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895349"/>
            <a:ext cx="7620000" cy="344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38250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SAP &amp; Avatar - Coming..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56</a:t>
            </a:fld>
            <a:endParaRPr lang="en-US" altLang="zh-TW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71" y="1123950"/>
            <a:ext cx="8742358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462014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809750"/>
            <a:ext cx="4343400" cy="1933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79160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IOT (Internet of Things)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Enables devices to collect and exchange data through Internet -- machine-to-machine (M2M)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Based on hardware (sensors &amp; devices), software, and network connectivity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IOT architecture: 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Sensor Layer, Network Layer and Application Layer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About IOT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58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-19050"/>
            <a:ext cx="2310584" cy="150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7675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IOT Case Studies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59</a:t>
            </a:fld>
            <a:endParaRPr lang="en-US" altLang="zh-TW" dirty="0"/>
          </a:p>
        </p:txBody>
      </p:sp>
      <p:pic>
        <p:nvPicPr>
          <p:cNvPr id="7" name="Picture 2" descr="http://mms.digitimes.com/NewsImg/2015/0604/427867-4-T38M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971550"/>
            <a:ext cx="6171568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17590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108" y="1039960"/>
            <a:ext cx="3357412" cy="176264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8" name="直線接點 57"/>
          <p:cNvCxnSpPr/>
          <p:nvPr/>
        </p:nvCxnSpPr>
        <p:spPr bwMode="auto">
          <a:xfrm flipH="1" flipV="1">
            <a:off x="2212937" y="3562350"/>
            <a:ext cx="2459337" cy="1271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9" name="直線接點 48"/>
          <p:cNvCxnSpPr/>
          <p:nvPr/>
        </p:nvCxnSpPr>
        <p:spPr bwMode="auto">
          <a:xfrm>
            <a:off x="7272451" y="946195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8" name="直線接點 47"/>
          <p:cNvCxnSpPr/>
          <p:nvPr/>
        </p:nvCxnSpPr>
        <p:spPr bwMode="auto">
          <a:xfrm>
            <a:off x="2133600" y="946195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Basic Back-End Flow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</a:t>
            </a:fld>
            <a:endParaRPr lang="en-US" altLang="zh-TW" dirty="0"/>
          </a:p>
        </p:txBody>
      </p:sp>
      <p:sp>
        <p:nvSpPr>
          <p:cNvPr id="8" name="圓角矩形 7"/>
          <p:cNvSpPr/>
          <p:nvPr/>
        </p:nvSpPr>
        <p:spPr bwMode="auto">
          <a:xfrm>
            <a:off x="2599509" y="1733550"/>
            <a:ext cx="1295400" cy="7620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Controller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4275909" y="2549128"/>
            <a:ext cx="1143000" cy="762000"/>
          </a:xfrm>
          <a:prstGeom prst="roundRect">
            <a:avLst/>
          </a:prstGeom>
          <a:solidFill>
            <a:srgbClr val="0070C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Function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圓角矩形 11"/>
          <p:cNvSpPr/>
          <p:nvPr/>
        </p:nvSpPr>
        <p:spPr bwMode="auto">
          <a:xfrm>
            <a:off x="5791200" y="3487962"/>
            <a:ext cx="990600" cy="762000"/>
          </a:xfrm>
          <a:prstGeom prst="roundRect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DAO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pic>
        <p:nvPicPr>
          <p:cNvPr id="13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4464" y="2494181"/>
            <a:ext cx="1082908" cy="7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591" y="3409950"/>
            <a:ext cx="1065585" cy="89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流程圖: 磁碟 14"/>
          <p:cNvSpPr/>
          <p:nvPr/>
        </p:nvSpPr>
        <p:spPr bwMode="auto">
          <a:xfrm>
            <a:off x="7736097" y="1581149"/>
            <a:ext cx="999467" cy="74499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圓角矩形 17"/>
          <p:cNvSpPr/>
          <p:nvPr/>
        </p:nvSpPr>
        <p:spPr bwMode="auto">
          <a:xfrm>
            <a:off x="4199709" y="2060899"/>
            <a:ext cx="677091" cy="357345"/>
          </a:xfrm>
          <a:prstGeom prst="round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新細明體" charset="-120"/>
              </a:rPr>
              <a:t>VO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9" name="圓角矩形 18"/>
          <p:cNvSpPr/>
          <p:nvPr/>
        </p:nvSpPr>
        <p:spPr bwMode="auto">
          <a:xfrm>
            <a:off x="5723709" y="3030373"/>
            <a:ext cx="677091" cy="357345"/>
          </a:xfrm>
          <a:prstGeom prst="round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新細明體" charset="-120"/>
              </a:rPr>
              <a:t>VO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effectLst/>
              <a:latin typeface="Arial" charset="0"/>
              <a:ea typeface="新細明體" charset="-120"/>
            </a:endParaRPr>
          </a:p>
        </p:txBody>
      </p:sp>
      <p:cxnSp>
        <p:nvCxnSpPr>
          <p:cNvPr id="20" name="直線單箭頭接點 12"/>
          <p:cNvCxnSpPr>
            <a:stCxn id="8" idx="3"/>
            <a:endCxn id="10" idx="1"/>
          </p:cNvCxnSpPr>
          <p:nvPr/>
        </p:nvCxnSpPr>
        <p:spPr bwMode="auto">
          <a:xfrm>
            <a:off x="3894909" y="2114550"/>
            <a:ext cx="381000" cy="81557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21" name="直線單箭頭接點 12"/>
          <p:cNvCxnSpPr>
            <a:stCxn id="10" idx="3"/>
            <a:endCxn id="12" idx="1"/>
          </p:cNvCxnSpPr>
          <p:nvPr/>
        </p:nvCxnSpPr>
        <p:spPr bwMode="auto">
          <a:xfrm>
            <a:off x="5418909" y="2930128"/>
            <a:ext cx="372291" cy="938834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504950"/>
            <a:ext cx="1747051" cy="661249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2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43" y="2623375"/>
            <a:ext cx="1510915" cy="78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ãjava quartz schedulerãçåçæå°çµæ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6" y="3918464"/>
            <a:ext cx="1676400" cy="40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左-右雙向箭號 35"/>
          <p:cNvSpPr/>
          <p:nvPr/>
        </p:nvSpPr>
        <p:spPr bwMode="auto">
          <a:xfrm rot="846143">
            <a:off x="1833277" y="1783511"/>
            <a:ext cx="691349" cy="456094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38" name="左-右雙向箭號 37"/>
          <p:cNvSpPr/>
          <p:nvPr/>
        </p:nvSpPr>
        <p:spPr bwMode="auto">
          <a:xfrm>
            <a:off x="6934201" y="3639656"/>
            <a:ext cx="685800" cy="456094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158943" y="113561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Angular</a:t>
            </a:r>
          </a:p>
        </p:txBody>
      </p:sp>
      <p:sp>
        <p:nvSpPr>
          <p:cNvPr id="52" name="向右箭號 51"/>
          <p:cNvSpPr/>
          <p:nvPr/>
        </p:nvSpPr>
        <p:spPr bwMode="auto">
          <a:xfrm rot="18397815">
            <a:off x="1855871" y="3350942"/>
            <a:ext cx="533400" cy="481177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kumimoji="0"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3329320" y="97155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2529479" y="3562350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Queue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向右箭號 34"/>
          <p:cNvSpPr/>
          <p:nvPr/>
        </p:nvSpPr>
        <p:spPr bwMode="auto">
          <a:xfrm rot="19423333">
            <a:off x="1924213" y="2578626"/>
            <a:ext cx="533400" cy="481177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kumimoji="0" lang="zh-TW" altLang="en-US"/>
          </a:p>
        </p:txBody>
      </p:sp>
      <p:sp>
        <p:nvSpPr>
          <p:cNvPr id="37" name="文字方塊 36"/>
          <p:cNvSpPr txBox="1"/>
          <p:nvPr/>
        </p:nvSpPr>
        <p:spPr>
          <a:xfrm>
            <a:off x="7480198" y="923674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Storage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5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15" y="4311642"/>
            <a:ext cx="1011984" cy="60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674755" y="4528046"/>
            <a:ext cx="249191" cy="238492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657310" y="4052606"/>
            <a:ext cx="249191" cy="238492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9" name="直線接點 58"/>
          <p:cNvCxnSpPr/>
          <p:nvPr/>
        </p:nvCxnSpPr>
        <p:spPr bwMode="auto">
          <a:xfrm flipH="1">
            <a:off x="4642691" y="3664639"/>
            <a:ext cx="7728" cy="72473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0" name="直線單箭頭接點 12"/>
          <p:cNvCxnSpPr>
            <a:endCxn id="10" idx="2"/>
          </p:cNvCxnSpPr>
          <p:nvPr/>
        </p:nvCxnSpPr>
        <p:spPr bwMode="auto">
          <a:xfrm flipV="1">
            <a:off x="4259950" y="3311128"/>
            <a:ext cx="587459" cy="1029886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pic>
        <p:nvPicPr>
          <p:cNvPr id="66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422" y="3871752"/>
            <a:ext cx="1294528" cy="57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31380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IOT Case Studies - Security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60</a:t>
            </a:fld>
            <a:endParaRPr lang="en-US" altLang="zh-TW" dirty="0"/>
          </a:p>
        </p:txBody>
      </p:sp>
      <p:pic>
        <p:nvPicPr>
          <p:cNvPr id="5" name="Picture 4" descr="http://egbadvancedsecurity.com/blog/wp-content/uploads/2015/07/motion-sensor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4968409" cy="286361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viper.com/images/appshowcase/smartstart-you-car-clou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657350"/>
            <a:ext cx="3886200" cy="273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54679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IOT Case Studies - Healthcare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61</a:t>
            </a:fld>
            <a:endParaRPr lang="en-US" altLang="zh-TW" dirty="0"/>
          </a:p>
        </p:txBody>
      </p:sp>
      <p:pic>
        <p:nvPicPr>
          <p:cNvPr id="7" name="Picture 2" descr="http://www.workssys.com/wp-content/uploads/2014/01/elderly-care-proces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895350"/>
            <a:ext cx="5867400" cy="396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331257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IOT Case Studies - Transport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62</a:t>
            </a:fld>
            <a:endParaRPr lang="en-US" altLang="zh-TW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461" y="438150"/>
            <a:ext cx="6484871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667814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IOT Case Studies - Others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63</a:t>
            </a:fld>
            <a:endParaRPr lang="en-US" altLang="zh-TW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819150"/>
            <a:ext cx="7735828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255952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8" descr="http://expandedramblings.com/wp-content/uploads/2014/05/LINE_icon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012" y="3330161"/>
            <a:ext cx="1358775" cy="1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Deliver information in real time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Without unnecessary request/response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Push vs Pull Message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64</a:t>
            </a:fld>
            <a:endParaRPr lang="en-US" altLang="zh-TW" dirty="0"/>
          </a:p>
        </p:txBody>
      </p:sp>
      <p:grpSp>
        <p:nvGrpSpPr>
          <p:cNvPr id="6" name="群組 5"/>
          <p:cNvGrpSpPr/>
          <p:nvPr/>
        </p:nvGrpSpPr>
        <p:grpSpPr>
          <a:xfrm>
            <a:off x="914400" y="2181279"/>
            <a:ext cx="4191001" cy="2369468"/>
            <a:chOff x="4815717" y="2445367"/>
            <a:chExt cx="4191001" cy="2369468"/>
          </a:xfrm>
        </p:grpSpPr>
        <p:sp>
          <p:nvSpPr>
            <p:cNvPr id="7" name="Rectangle 8"/>
            <p:cNvSpPr/>
            <p:nvPr/>
          </p:nvSpPr>
          <p:spPr>
            <a:xfrm>
              <a:off x="7807092" y="3176042"/>
              <a:ext cx="1199626" cy="1079624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dirty="0"/>
                <a:t>Data </a:t>
              </a:r>
              <a:r>
                <a:rPr lang="en-GB" altLang="zh-TW" dirty="0"/>
                <a:t>consumer</a:t>
              </a:r>
              <a:endParaRPr lang="zh-TW" altLang="en-US" dirty="0"/>
            </a:p>
          </p:txBody>
        </p:sp>
        <p:cxnSp>
          <p:nvCxnSpPr>
            <p:cNvPr id="8" name="Straight Arrow Connector 10"/>
            <p:cNvCxnSpPr/>
            <p:nvPr/>
          </p:nvCxnSpPr>
          <p:spPr>
            <a:xfrm flipH="1">
              <a:off x="5934916" y="3236361"/>
              <a:ext cx="1856382" cy="0"/>
            </a:xfrm>
            <a:prstGeom prst="straightConnector1">
              <a:avLst/>
            </a:prstGeom>
            <a:ln w="38100">
              <a:solidFill>
                <a:schemeClr val="accent1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13"/>
            <p:cNvCxnSpPr/>
            <p:nvPr/>
          </p:nvCxnSpPr>
          <p:spPr>
            <a:xfrm flipH="1" flipV="1">
              <a:off x="5934916" y="3456138"/>
              <a:ext cx="1856936" cy="6655"/>
            </a:xfrm>
            <a:prstGeom prst="straightConnector1">
              <a:avLst/>
            </a:prstGeom>
            <a:ln w="38100">
              <a:solidFill>
                <a:srgbClr val="0070C0"/>
              </a:solidFill>
              <a:headEnd type="arrow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" name="TextBox 11"/>
            <p:cNvSpPr txBox="1"/>
            <p:nvPr/>
          </p:nvSpPr>
          <p:spPr>
            <a:xfrm>
              <a:off x="5867400" y="2445367"/>
              <a:ext cx="2039815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0000FF"/>
                  </a:solidFill>
                </a:rPr>
                <a:t>Pull</a:t>
              </a:r>
              <a:r>
                <a:rPr lang="en-US" sz="1600" dirty="0" smtClean="0"/>
                <a:t> Model</a:t>
              </a:r>
            </a:p>
            <a:p>
              <a:r>
                <a:rPr lang="en-US" sz="1600" dirty="0" smtClean="0"/>
                <a:t>Request/Response</a:t>
              </a:r>
              <a:endParaRPr lang="en-US" sz="1600" dirty="0"/>
            </a:p>
          </p:txBody>
        </p:sp>
        <p:cxnSp>
          <p:nvCxnSpPr>
            <p:cNvPr id="11" name="Straight Arrow Connector 15"/>
            <p:cNvCxnSpPr/>
            <p:nvPr/>
          </p:nvCxnSpPr>
          <p:spPr>
            <a:xfrm flipH="1">
              <a:off x="5918502" y="4158822"/>
              <a:ext cx="1872795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headEnd type="arrow" w="med" len="med"/>
              <a:tailEnd type="non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TextBox 16"/>
            <p:cNvSpPr txBox="1"/>
            <p:nvPr/>
          </p:nvSpPr>
          <p:spPr>
            <a:xfrm>
              <a:off x="5867400" y="4158822"/>
              <a:ext cx="2616592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00B050"/>
                  </a:solidFill>
                </a:rPr>
                <a:t>Push</a:t>
              </a:r>
              <a:r>
                <a:rPr lang="en-US" b="1" dirty="0" smtClean="0">
                  <a:solidFill>
                    <a:schemeClr val="accent2"/>
                  </a:solidFill>
                </a:rPr>
                <a:t> </a:t>
              </a:r>
              <a:r>
                <a:rPr lang="en-US" sz="1600" dirty="0" smtClean="0"/>
                <a:t>Model</a:t>
              </a:r>
            </a:p>
            <a:p>
              <a:r>
                <a:rPr lang="en-US" sz="1600" dirty="0" smtClean="0"/>
                <a:t>Server push / Messaging</a:t>
              </a:r>
              <a:endParaRPr lang="en-US" sz="1600" dirty="0"/>
            </a:p>
          </p:txBody>
        </p:sp>
        <p:sp>
          <p:nvSpPr>
            <p:cNvPr id="13" name="Rectangle 46"/>
            <p:cNvSpPr/>
            <p:nvPr/>
          </p:nvSpPr>
          <p:spPr>
            <a:xfrm>
              <a:off x="4815717" y="3176042"/>
              <a:ext cx="1119199" cy="1079624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dirty="0"/>
                <a:t>Data producer</a:t>
              </a:r>
              <a:endParaRPr lang="zh-TW" altLang="en-US" dirty="0"/>
            </a:p>
          </p:txBody>
        </p:sp>
        <p:pic>
          <p:nvPicPr>
            <p:cNvPr id="14" name="Picture 8" descr="http://artiedavis.com/wp-content/uploads/2012/10/123-red-balls.jpe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426" t="-865" r="34816"/>
            <a:stretch/>
          </p:blipFill>
          <p:spPr bwMode="auto">
            <a:xfrm>
              <a:off x="6414652" y="3285809"/>
              <a:ext cx="295421" cy="3406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8" descr="http://artiedavis.com/wp-content/uploads/2012/10/123-red-balls.jpe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1142" r="64675"/>
            <a:stretch/>
          </p:blipFill>
          <p:spPr bwMode="auto">
            <a:xfrm>
              <a:off x="7242800" y="3001430"/>
              <a:ext cx="337604" cy="4091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76"/>
            <p:cNvSpPr/>
            <p:nvPr/>
          </p:nvSpPr>
          <p:spPr>
            <a:xfrm>
              <a:off x="5774759" y="4012661"/>
              <a:ext cx="2709234" cy="802174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8" descr="http://artiedavis.com/wp-content/uploads/2012/10/123-red-balls.jpe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1142" r="64675"/>
            <a:stretch/>
          </p:blipFill>
          <p:spPr bwMode="auto">
            <a:xfrm>
              <a:off x="7193481" y="3948129"/>
              <a:ext cx="337604" cy="4091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Picture 4" descr="http://dinosalive.co.za/wp-content/uploads/2015/01/WECHAT-APP-LOGO-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165" y="2227535"/>
            <a:ext cx="1242070" cy="124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http://investorplace.com/wp-content/uploads/2014/09/Facebook-Messenger-logo-150x150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634" y="2227535"/>
            <a:ext cx="1224231" cy="122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https://lh5.ggpht.com/1CxNUEdzrREikWZoaHIU5J63x2gOxTb7R-ZIbJd51uPBFt0jUj8AX2bMOhKiIBcuAqtH=w30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120" y="3438701"/>
            <a:ext cx="1071585" cy="107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http://img.download.pchome.net/0g/oe/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0922" y="2862317"/>
            <a:ext cx="877886" cy="1000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16202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Why we need MQTT in IOT?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Ensure reliability of messaging delivery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Minimizes network bandwidth requirements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Run on an embedded device with limited processor or memory resources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Introduction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65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8358869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MQTT Introduction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66</a:t>
            </a:fld>
            <a:endParaRPr lang="en-US" altLang="zh-TW" dirty="0"/>
          </a:p>
        </p:txBody>
      </p:sp>
      <p:pic>
        <p:nvPicPr>
          <p:cNvPr id="7" name="Picture 2" descr="http://www.robaid.com/wp-content/gallery/robots2/aue_underwater_artist_render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047750"/>
            <a:ext cx="3505200" cy="35052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ecx.images-amazon.com/images/I/51JSE1F1G9L._SY300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047750"/>
            <a:ext cx="2512061" cy="35052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87762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MQTT (Message Queue Telemetry Transport)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A Client/Server publish/subscribe messaging transport protocol (i.e. push model)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It is light weight, open, simple, and designed so as to be easy to implement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It is suitable for IOT (M2M)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Introduction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67</a:t>
            </a:fld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1600200" y="3638550"/>
            <a:ext cx="5438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M2M (machine-to-machine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), IOT (internet of things)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21649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MQTT Components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Publisher, Subscriber and Topic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Introduction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68</a:t>
            </a:fld>
            <a:endParaRPr lang="en-US" altLang="zh-TW" dirty="0"/>
          </a:p>
        </p:txBody>
      </p:sp>
      <p:grpSp>
        <p:nvGrpSpPr>
          <p:cNvPr id="6" name="群組 5"/>
          <p:cNvGrpSpPr/>
          <p:nvPr/>
        </p:nvGrpSpPr>
        <p:grpSpPr>
          <a:xfrm>
            <a:off x="1696472" y="1962150"/>
            <a:ext cx="5979656" cy="2590800"/>
            <a:chOff x="1752600" y="2343150"/>
            <a:chExt cx="5979656" cy="2590800"/>
          </a:xfrm>
        </p:grpSpPr>
        <p:pic>
          <p:nvPicPr>
            <p:cNvPr id="7" name="Picture 2" descr="http://4.bp.blogspot.com/-ZVDTkvwJCFM/UuTeb9DNwzI/AAAAAAAAAAc/Rl1TwX0q5jE/s1600/publishsubscrib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2343150"/>
              <a:ext cx="5979656" cy="259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字方塊 7"/>
            <p:cNvSpPr txBox="1"/>
            <p:nvPr/>
          </p:nvSpPr>
          <p:spPr>
            <a:xfrm>
              <a:off x="4394200" y="3943350"/>
              <a:ext cx="78899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600" dirty="0" smtClean="0"/>
                <a:t>MQTT</a:t>
              </a:r>
            </a:p>
            <a:p>
              <a:pPr algn="ctr"/>
              <a:r>
                <a:rPr lang="en-US" altLang="zh-TW" sz="1600" dirty="0" smtClean="0"/>
                <a:t>Broker</a:t>
              </a:r>
            </a:p>
            <a:p>
              <a:pPr algn="ctr"/>
              <a:r>
                <a:rPr lang="en-US" altLang="zh-TW" sz="1600" dirty="0" smtClean="0"/>
                <a:t>Server</a:t>
              </a:r>
              <a:endParaRPr lang="zh-TW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6663826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Provides one-to-many message distribution and decoupling of applications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A </a:t>
            </a:r>
            <a:r>
              <a:rPr lang="en-US" altLang="en-US" sz="2000" dirty="0">
                <a:solidFill>
                  <a:schemeClr val="tx1"/>
                </a:solidFill>
              </a:rPr>
              <a:t>messaging transport that is </a:t>
            </a:r>
            <a:r>
              <a:rPr lang="en-US" altLang="en-US" sz="2000" dirty="0" smtClean="0">
                <a:solidFill>
                  <a:schemeClr val="tx1"/>
                </a:solidFill>
              </a:rPr>
              <a:t>agnostic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(</a:t>
            </a:r>
            <a:r>
              <a:rPr lang="zh-TW" altLang="en-US" sz="2000" dirty="0" smtClean="0">
                <a:solidFill>
                  <a:schemeClr val="tx1"/>
                </a:solidFill>
              </a:rPr>
              <a:t>不可知</a:t>
            </a:r>
            <a:r>
              <a:rPr lang="en-US" altLang="zh-TW" sz="2000" dirty="0" smtClean="0">
                <a:solidFill>
                  <a:schemeClr val="tx1"/>
                </a:solidFill>
              </a:rPr>
              <a:t>)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</a:rPr>
              <a:t>to </a:t>
            </a:r>
            <a:r>
              <a:rPr lang="en-US" altLang="en-US" sz="2000" dirty="0">
                <a:solidFill>
                  <a:schemeClr val="tx1"/>
                </a:solidFill>
              </a:rPr>
              <a:t>the content of the </a:t>
            </a:r>
            <a:r>
              <a:rPr lang="en-US" altLang="en-US" sz="2000" dirty="0" smtClean="0">
                <a:solidFill>
                  <a:schemeClr val="tx1"/>
                </a:solidFill>
              </a:rPr>
              <a:t>payload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Last </a:t>
            </a:r>
            <a:r>
              <a:rPr lang="en-US" altLang="en-US" sz="2000" dirty="0" smtClean="0">
                <a:solidFill>
                  <a:schemeClr val="tx1"/>
                </a:solidFill>
              </a:rPr>
              <a:t>will </a:t>
            </a:r>
            <a:r>
              <a:rPr lang="en-US" altLang="en-US" sz="2000" dirty="0">
                <a:solidFill>
                  <a:schemeClr val="tx1"/>
                </a:solidFill>
              </a:rPr>
              <a:t>and </a:t>
            </a:r>
            <a:r>
              <a:rPr lang="en-US" altLang="en-US" sz="2000" dirty="0" smtClean="0">
                <a:solidFill>
                  <a:schemeClr val="tx1"/>
                </a:solidFill>
              </a:rPr>
              <a:t>testament</a:t>
            </a:r>
            <a:r>
              <a:rPr lang="zh-TW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(</a:t>
            </a:r>
            <a:r>
              <a:rPr lang="zh-TW" altLang="en-US" sz="2000" dirty="0" smtClean="0">
                <a:solidFill>
                  <a:schemeClr val="tx1"/>
                </a:solidFill>
              </a:rPr>
              <a:t>遺囑</a:t>
            </a:r>
            <a:r>
              <a:rPr lang="en-US" altLang="zh-TW" sz="2000" dirty="0" smtClean="0">
                <a:solidFill>
                  <a:schemeClr val="tx1"/>
                </a:solidFill>
              </a:rPr>
              <a:t>)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A small transport overhead and exchanges minimized to reduce network traffic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The fixed-length header is just 2 bytes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Features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69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1940344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309" y="995296"/>
            <a:ext cx="3357412" cy="176264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直線接點 26"/>
          <p:cNvCxnSpPr/>
          <p:nvPr/>
        </p:nvCxnSpPr>
        <p:spPr bwMode="auto">
          <a:xfrm>
            <a:off x="2240989" y="1123950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Avatar Web Service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</a:t>
            </a:fld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650303"/>
            <a:ext cx="1781891" cy="67443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圓角矩形 6"/>
          <p:cNvSpPr/>
          <p:nvPr/>
        </p:nvSpPr>
        <p:spPr bwMode="auto">
          <a:xfrm>
            <a:off x="2540507" y="1608188"/>
            <a:ext cx="1205491" cy="7620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Rest API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dirty="0" smtClean="0">
                <a:solidFill>
                  <a:schemeClr val="bg1"/>
                </a:solidFill>
              </a:rPr>
              <a:t>(Controller)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圓角矩形 8"/>
          <p:cNvSpPr/>
          <p:nvPr/>
        </p:nvSpPr>
        <p:spPr bwMode="auto">
          <a:xfrm>
            <a:off x="4333104" y="2670523"/>
            <a:ext cx="1110560" cy="762000"/>
          </a:xfrm>
          <a:prstGeom prst="roundRect">
            <a:avLst/>
          </a:prstGeom>
          <a:solidFill>
            <a:srgbClr val="0070C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Service</a:t>
            </a:r>
          </a:p>
          <a:p>
            <a:pPr algn="ctr" eaLnBrk="0" hangingPunct="0"/>
            <a:r>
              <a:rPr kumimoji="0" lang="en-US" altLang="zh-TW" sz="1200" dirty="0" smtClean="0">
                <a:solidFill>
                  <a:schemeClr val="bg1"/>
                </a:solidFill>
              </a:rPr>
              <a:t>(Function)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5943600" y="3817988"/>
            <a:ext cx="1110560" cy="762000"/>
          </a:xfrm>
          <a:prstGeom prst="roundRect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DAO</a:t>
            </a:r>
            <a:endParaRPr kumimoji="0" lang="zh-TW" altLang="en-US" sz="1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11" name="直線單箭頭接點 10"/>
          <p:cNvCxnSpPr>
            <a:stCxn id="6" idx="3"/>
            <a:endCxn id="7" idx="1"/>
          </p:cNvCxnSpPr>
          <p:nvPr/>
        </p:nvCxnSpPr>
        <p:spPr bwMode="auto">
          <a:xfrm>
            <a:off x="2010491" y="1987521"/>
            <a:ext cx="530016" cy="166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3" name="直線單箭頭接點 12"/>
          <p:cNvCxnSpPr>
            <a:stCxn id="7" idx="3"/>
            <a:endCxn id="9" idx="1"/>
          </p:cNvCxnSpPr>
          <p:nvPr/>
        </p:nvCxnSpPr>
        <p:spPr bwMode="auto">
          <a:xfrm>
            <a:off x="3745998" y="1989188"/>
            <a:ext cx="587106" cy="106233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6" name="直線單箭頭接點 15"/>
          <p:cNvCxnSpPr>
            <a:stCxn id="9" idx="3"/>
            <a:endCxn id="10" idx="1"/>
          </p:cNvCxnSpPr>
          <p:nvPr/>
        </p:nvCxnSpPr>
        <p:spPr bwMode="auto">
          <a:xfrm>
            <a:off x="5443664" y="3051523"/>
            <a:ext cx="499936" cy="114746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8" name="文字方塊 17"/>
          <p:cNvSpPr txBox="1"/>
          <p:nvPr/>
        </p:nvSpPr>
        <p:spPr>
          <a:xfrm>
            <a:off x="1905000" y="159281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Json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429000" y="2305656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105400" y="3448656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228600" y="971550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2414920" y="97155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9" name="圖片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539484"/>
            <a:ext cx="1782765" cy="877669"/>
          </a:xfrm>
          <a:prstGeom prst="rect">
            <a:avLst/>
          </a:prstGeom>
        </p:spPr>
      </p:pic>
      <p:pic>
        <p:nvPicPr>
          <p:cNvPr id="35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555" y="3367991"/>
            <a:ext cx="1800836" cy="80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直線單箭頭接點 12"/>
          <p:cNvCxnSpPr>
            <a:endCxn id="9" idx="2"/>
          </p:cNvCxnSpPr>
          <p:nvPr/>
        </p:nvCxnSpPr>
        <p:spPr bwMode="auto">
          <a:xfrm flipV="1">
            <a:off x="4358987" y="3432523"/>
            <a:ext cx="529397" cy="336299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pic>
        <p:nvPicPr>
          <p:cNvPr id="41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108" y="4019550"/>
            <a:ext cx="1407785" cy="84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292093" y="4258493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288028" y="3493290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直線單箭頭接點 12"/>
          <p:cNvCxnSpPr>
            <a:stCxn id="41" idx="3"/>
            <a:endCxn id="9" idx="2"/>
          </p:cNvCxnSpPr>
          <p:nvPr/>
        </p:nvCxnSpPr>
        <p:spPr bwMode="auto">
          <a:xfrm flipV="1">
            <a:off x="4176893" y="3432523"/>
            <a:ext cx="711491" cy="1009362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cxnSp>
        <p:nvCxnSpPr>
          <p:cNvPr id="44" name="直線接點 43"/>
          <p:cNvCxnSpPr/>
          <p:nvPr/>
        </p:nvCxnSpPr>
        <p:spPr bwMode="auto">
          <a:xfrm>
            <a:off x="7382100" y="946195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46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4464" y="2494181"/>
            <a:ext cx="1082908" cy="7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591" y="3409950"/>
            <a:ext cx="1065585" cy="89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流程圖: 磁碟 49"/>
          <p:cNvSpPr/>
          <p:nvPr/>
        </p:nvSpPr>
        <p:spPr bwMode="auto">
          <a:xfrm>
            <a:off x="7736097" y="1581149"/>
            <a:ext cx="999467" cy="74499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51" name="左-右雙向箭號 50"/>
          <p:cNvSpPr/>
          <p:nvPr/>
        </p:nvSpPr>
        <p:spPr bwMode="auto">
          <a:xfrm rot="20076187">
            <a:off x="7117762" y="3429171"/>
            <a:ext cx="620096" cy="392168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4" name="文字方塊 53"/>
          <p:cNvSpPr txBox="1"/>
          <p:nvPr/>
        </p:nvSpPr>
        <p:spPr>
          <a:xfrm>
            <a:off x="7459667" y="971550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Storage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727789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>
                <a:solidFill>
                  <a:schemeClr val="tx1"/>
                </a:solidFill>
              </a:rPr>
              <a:t>QoS</a:t>
            </a:r>
            <a:r>
              <a:rPr lang="en-US" altLang="en-US" sz="2000" dirty="0">
                <a:solidFill>
                  <a:schemeClr val="tx1"/>
                </a:solidFill>
              </a:rPr>
              <a:t> (Quality of Service) level in MQTT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0: at most once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400" dirty="0">
                <a:solidFill>
                  <a:schemeClr val="tx1"/>
                </a:solidFill>
              </a:rPr>
              <a:t>The message is delivered at most once 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1: at least once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400" dirty="0">
                <a:solidFill>
                  <a:schemeClr val="tx1"/>
                </a:solidFill>
              </a:rPr>
              <a:t>The message might be delivered multiple times until an acknowledgment is received by the </a:t>
            </a:r>
            <a:r>
              <a:rPr lang="en-US" altLang="en-US" sz="1400" dirty="0" smtClean="0">
                <a:solidFill>
                  <a:schemeClr val="tx1"/>
                </a:solidFill>
              </a:rPr>
              <a:t>sender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2: exactly once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400" dirty="0">
                <a:solidFill>
                  <a:schemeClr val="tx1"/>
                </a:solidFill>
              </a:rPr>
              <a:t>The message must be stored locally at the sender 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400" dirty="0">
                <a:solidFill>
                  <a:schemeClr val="tx1"/>
                </a:solidFill>
              </a:rPr>
              <a:t>Until the sender receives confirmation that the message has been received by the receiver</a:t>
            </a:r>
          </a:p>
          <a:p>
            <a:pPr lvl="2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400" dirty="0" err="1">
                <a:solidFill>
                  <a:schemeClr val="tx1"/>
                </a:solidFill>
              </a:rPr>
              <a:t>QoS</a:t>
            </a:r>
            <a:r>
              <a:rPr lang="en-US" altLang="en-US" sz="1400" dirty="0">
                <a:solidFill>
                  <a:schemeClr val="tx1"/>
                </a:solidFill>
              </a:rPr>
              <a:t> 2 must ensure no duplication of messages occurs at the receiver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Features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70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8733412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8229600" cy="615553"/>
          </a:xfrm>
        </p:spPr>
        <p:txBody>
          <a:bodyPr/>
          <a:lstStyle/>
          <a:p>
            <a:r>
              <a:rPr kumimoji="0" lang="en-US" altLang="zh-TW" sz="3400" dirty="0">
                <a:ea typeface="文鼎粗黑" pitchFamily="49" charset="-120"/>
              </a:rPr>
              <a:t>MQTT </a:t>
            </a:r>
            <a:r>
              <a:rPr kumimoji="0" lang="en-US" altLang="zh-TW" sz="3400" dirty="0" smtClean="0">
                <a:ea typeface="文鼎粗黑" pitchFamily="49" charset="-120"/>
              </a:rPr>
              <a:t>Publish/Subscribe</a:t>
            </a:r>
            <a:endParaRPr lang="zh-TW" altLang="en-US" sz="3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71</a:t>
            </a:fld>
            <a:endParaRPr lang="en-US" altLang="zh-TW" dirty="0"/>
          </a:p>
        </p:txBody>
      </p:sp>
      <p:pic>
        <p:nvPicPr>
          <p:cNvPr id="6" name="Picture 1" descr="publish_subscrib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276350"/>
            <a:ext cx="5410200" cy="3044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21600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0043546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>
                <a:ea typeface="文鼎粗黑" pitchFamily="49" charset="-120"/>
              </a:rPr>
              <a:t>MQTT Features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72</a:t>
            </a:fld>
            <a:endParaRPr lang="en-US" altLang="zh-TW" dirty="0"/>
          </a:p>
        </p:txBody>
      </p:sp>
      <p:pic>
        <p:nvPicPr>
          <p:cNvPr id="6" name="Picture 2" descr="http://image.slidesharecdn.com/0xwitjksqnqruoz4tnsi-signature-6a256d24caf5d1fcc6a3bf1d013dfe0e1fa99369a560d140998f50cbdbc6d127-poli-140828123252-phpapp02/95/mqtt-a-practical-protocol-for-the-internet-of-things-13-638.jpg?cb=140922940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819150"/>
            <a:ext cx="7024832" cy="395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42715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Inbox on UI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Event trigger for application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Collaborative Scheduling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MQTT</a:t>
            </a:r>
            <a:r>
              <a:rPr kumimoji="0" lang="zh-TW" altLang="en-US" dirty="0" smtClean="0">
                <a:ea typeface="文鼎粗黑" pitchFamily="49" charset="-120"/>
              </a:rPr>
              <a:t> </a:t>
            </a:r>
            <a:r>
              <a:rPr kumimoji="0" lang="en-US" altLang="zh-TW" dirty="0" smtClean="0">
                <a:ea typeface="文鼎粗黑" pitchFamily="49" charset="-120"/>
              </a:rPr>
              <a:t>in Avatar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73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699504"/>
            <a:ext cx="4430177" cy="1823852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026" name="圖片 1" descr="image00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825945"/>
            <a:ext cx="3886525" cy="1782392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518348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About Open Source…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74</a:t>
            </a:fld>
            <a:endParaRPr lang="en-US" altLang="zh-TW" dirty="0"/>
          </a:p>
        </p:txBody>
      </p:sp>
      <p:pic>
        <p:nvPicPr>
          <p:cNvPr id="3074" name="Picture 2" descr="ãè¬è½è¥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428750"/>
            <a:ext cx="5181600" cy="3101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533400" y="1110409"/>
            <a:ext cx="28167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世上沒有萬靈丹</a:t>
            </a:r>
            <a:r>
              <a:rPr lang="en-US" altLang="zh-TW" sz="2400" dirty="0" smtClean="0"/>
              <a:t>….</a:t>
            </a:r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知其然</a:t>
            </a:r>
            <a:r>
              <a:rPr lang="en-US" altLang="zh-TW" sz="2400" dirty="0" smtClean="0"/>
              <a:t>, </a:t>
            </a:r>
            <a:r>
              <a:rPr lang="zh-TW" altLang="en-US" sz="2400" dirty="0" smtClean="0"/>
              <a:t>知其所以然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840167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362200" y="1714500"/>
            <a:ext cx="6324600" cy="988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1572" tIns="50786" rIns="101572" bIns="50786" anchor="ctr"/>
          <a:lstStyle>
            <a:lvl1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1pPr>
            <a:lvl2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2pPr>
            <a:lvl3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3pPr>
            <a:lvl4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4pPr>
            <a:lvl5pPr algn="ctr"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tx2"/>
                </a:solidFill>
                <a:latin typeface="Helvetica 55 Roman" pitchFamily="34" charset="0"/>
                <a:ea typeface="新細明體" charset="-120"/>
              </a:defRPr>
            </a:lvl9pPr>
          </a:lstStyle>
          <a:p>
            <a:pPr algn="l">
              <a:lnSpc>
                <a:spcPct val="115000"/>
              </a:lnSpc>
            </a:pPr>
            <a:r>
              <a:rPr lang="en-US" altLang="zh-TW" sz="50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My first API</a:t>
            </a:r>
            <a:endParaRPr lang="en-US" altLang="en-US" sz="50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ea typeface="文鼎粗黑" pitchFamily="49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82287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 smtClean="0">
                <a:solidFill>
                  <a:schemeClr val="tx1"/>
                </a:solidFill>
              </a:rPr>
              <a:t>AvatarUtils</a:t>
            </a:r>
            <a:r>
              <a:rPr lang="en-US" altLang="en-US" sz="2000" dirty="0" smtClean="0">
                <a:solidFill>
                  <a:schemeClr val="tx1"/>
                </a:solidFill>
              </a:rPr>
              <a:t>: Common functions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 smtClean="0">
                <a:solidFill>
                  <a:schemeClr val="tx1"/>
                </a:solidFill>
              </a:rPr>
              <a:t>Avatarbizutils</a:t>
            </a:r>
            <a:r>
              <a:rPr lang="en-US" altLang="en-US" sz="2000" dirty="0" smtClean="0">
                <a:solidFill>
                  <a:schemeClr val="tx1"/>
                </a:solidFill>
              </a:rPr>
              <a:t>: Common functions related business logic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 smtClean="0">
                <a:solidFill>
                  <a:schemeClr val="tx1"/>
                </a:solidFill>
              </a:rPr>
              <a:t>AvatarCommonService</a:t>
            </a:r>
            <a:r>
              <a:rPr lang="en-US" altLang="en-US" sz="2000" dirty="0" smtClean="0">
                <a:solidFill>
                  <a:schemeClr val="tx1"/>
                </a:solidFill>
              </a:rPr>
              <a:t>: APIs for common UI functions (Login.. Weather.. )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 smtClean="0">
                <a:solidFill>
                  <a:schemeClr val="tx1"/>
                </a:solidFill>
              </a:rPr>
              <a:t>AvatarWebService</a:t>
            </a:r>
            <a:r>
              <a:rPr lang="en-US" altLang="en-US" sz="2000" dirty="0" smtClean="0">
                <a:solidFill>
                  <a:schemeClr val="tx1"/>
                </a:solidFill>
              </a:rPr>
              <a:t>: Kafka consumers and APIs </a:t>
            </a:r>
            <a:r>
              <a:rPr lang="en-US" altLang="en-US" sz="2000" dirty="0">
                <a:solidFill>
                  <a:schemeClr val="tx1"/>
                </a:solidFill>
              </a:rPr>
              <a:t>for </a:t>
            </a:r>
            <a:r>
              <a:rPr lang="en-US" altLang="en-US" sz="2000" dirty="0" smtClean="0">
                <a:solidFill>
                  <a:schemeClr val="tx1"/>
                </a:solidFill>
              </a:rPr>
              <a:t>business </a:t>
            </a:r>
            <a:r>
              <a:rPr lang="en-US" altLang="en-US" sz="2000" dirty="0">
                <a:solidFill>
                  <a:schemeClr val="tx1"/>
                </a:solidFill>
              </a:rPr>
              <a:t>functions </a:t>
            </a:r>
            <a:r>
              <a:rPr lang="en-US" altLang="en-US" sz="2000" dirty="0" smtClean="0">
                <a:solidFill>
                  <a:schemeClr val="tx1"/>
                </a:solidFill>
              </a:rPr>
              <a:t>(FCST.. Supply..)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 smtClean="0">
                <a:solidFill>
                  <a:schemeClr val="tx1"/>
                </a:solidFill>
              </a:rPr>
              <a:t>SmartScheduling</a:t>
            </a:r>
            <a:r>
              <a:rPr lang="en-US" altLang="en-US" sz="2000" dirty="0" smtClean="0">
                <a:solidFill>
                  <a:schemeClr val="tx1"/>
                </a:solidFill>
              </a:rPr>
              <a:t>: Smart Scheduling APIs and Jobs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smtClean="0">
                <a:solidFill>
                  <a:schemeClr val="tx1"/>
                </a:solidFill>
              </a:rPr>
              <a:t>MPSP</a:t>
            </a:r>
            <a:r>
              <a:rPr lang="en-US" altLang="en-US" sz="2000" dirty="0" smtClean="0">
                <a:solidFill>
                  <a:schemeClr val="tx1"/>
                </a:solidFill>
              </a:rPr>
              <a:t>: MPSP </a:t>
            </a:r>
            <a:r>
              <a:rPr lang="en-US" altLang="en-US" sz="2000" dirty="0">
                <a:solidFill>
                  <a:schemeClr val="tx1"/>
                </a:solidFill>
              </a:rPr>
              <a:t>APIs and </a:t>
            </a:r>
            <a:r>
              <a:rPr lang="en-US" altLang="en-US" sz="2000" dirty="0" smtClean="0">
                <a:solidFill>
                  <a:schemeClr val="tx1"/>
                </a:solidFill>
              </a:rPr>
              <a:t>Jobs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….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Avatar Projects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76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250" y="3443279"/>
            <a:ext cx="1847864" cy="11858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830626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Avatar Packages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77</a:t>
            </a:fld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079" y="2656625"/>
            <a:ext cx="3178618" cy="2486875"/>
          </a:xfrm>
          <a:prstGeom prst="rect">
            <a:avLst/>
          </a:prstGeom>
        </p:spPr>
      </p:pic>
      <p:sp>
        <p:nvSpPr>
          <p:cNvPr id="9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>
                <a:solidFill>
                  <a:schemeClr val="tx1"/>
                </a:solidFill>
              </a:rPr>
              <a:t>com.wistron.avatar</a:t>
            </a:r>
            <a:r>
              <a:rPr lang="en-US" altLang="en-US" sz="2000" b="1" dirty="0">
                <a:solidFill>
                  <a:schemeClr val="tx1"/>
                </a:solidFill>
              </a:rPr>
              <a:t>.{</a:t>
            </a:r>
            <a:r>
              <a:rPr lang="en-US" altLang="en-US" sz="2000" b="1" dirty="0" err="1">
                <a:solidFill>
                  <a:schemeClr val="tx1"/>
                </a:solidFill>
              </a:rPr>
              <a:t>ServiceName</a:t>
            </a:r>
            <a:r>
              <a:rPr lang="en-US" altLang="en-US" sz="2000" b="1" dirty="0">
                <a:solidFill>
                  <a:schemeClr val="tx1"/>
                </a:solidFill>
              </a:rPr>
              <a:t>}.controller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>
                <a:solidFill>
                  <a:schemeClr val="tx1"/>
                </a:solidFill>
              </a:rPr>
              <a:t>com.wistron.avatar</a:t>
            </a:r>
            <a:r>
              <a:rPr lang="en-US" altLang="en-US" sz="2000" b="1" dirty="0">
                <a:solidFill>
                  <a:schemeClr val="tx1"/>
                </a:solidFill>
              </a:rPr>
              <a:t>.{</a:t>
            </a:r>
            <a:r>
              <a:rPr lang="en-US" altLang="en-US" sz="2000" b="1" dirty="0" err="1">
                <a:solidFill>
                  <a:schemeClr val="tx1"/>
                </a:solidFill>
              </a:rPr>
              <a:t>ServiceName</a:t>
            </a:r>
            <a:r>
              <a:rPr lang="en-US" altLang="en-US" sz="2000" b="1" dirty="0">
                <a:solidFill>
                  <a:schemeClr val="tx1"/>
                </a:solidFill>
              </a:rPr>
              <a:t>}.function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>
                <a:solidFill>
                  <a:schemeClr val="tx1"/>
                </a:solidFill>
              </a:rPr>
              <a:t>com.wistron.avatar</a:t>
            </a:r>
            <a:r>
              <a:rPr lang="en-US" altLang="en-US" sz="2000" b="1" dirty="0">
                <a:solidFill>
                  <a:schemeClr val="tx1"/>
                </a:solidFill>
              </a:rPr>
              <a:t>.{</a:t>
            </a:r>
            <a:r>
              <a:rPr lang="en-US" altLang="en-US" sz="2000" b="1" dirty="0" err="1">
                <a:solidFill>
                  <a:schemeClr val="tx1"/>
                </a:solidFill>
              </a:rPr>
              <a:t>ServiceName</a:t>
            </a:r>
            <a:r>
              <a:rPr lang="en-US" altLang="en-US" sz="2000" b="1" dirty="0">
                <a:solidFill>
                  <a:schemeClr val="tx1"/>
                </a:solidFill>
              </a:rPr>
              <a:t>}.</a:t>
            </a:r>
            <a:r>
              <a:rPr lang="en-US" altLang="en-US" sz="2000" b="1" dirty="0" err="1">
                <a:solidFill>
                  <a:schemeClr val="tx1"/>
                </a:solidFill>
              </a:rPr>
              <a:t>dao</a:t>
            </a:r>
            <a:endParaRPr lang="en-US" altLang="en-US" sz="2000" b="1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b="1" dirty="0" err="1">
                <a:solidFill>
                  <a:schemeClr val="tx1"/>
                </a:solidFill>
              </a:rPr>
              <a:t>com.wistron.avatar</a:t>
            </a:r>
            <a:r>
              <a:rPr lang="en-US" altLang="en-US" sz="2000" b="1" dirty="0">
                <a:solidFill>
                  <a:schemeClr val="tx1"/>
                </a:solidFill>
              </a:rPr>
              <a:t>.{</a:t>
            </a:r>
            <a:r>
              <a:rPr lang="en-US" altLang="en-US" sz="2000" b="1" dirty="0" err="1">
                <a:solidFill>
                  <a:schemeClr val="tx1"/>
                </a:solidFill>
              </a:rPr>
              <a:t>ServiceName</a:t>
            </a:r>
            <a:r>
              <a:rPr lang="en-US" altLang="en-US" sz="2000" b="1" dirty="0">
                <a:solidFill>
                  <a:schemeClr val="tx1"/>
                </a:solidFill>
              </a:rPr>
              <a:t>}.</a:t>
            </a:r>
            <a:r>
              <a:rPr lang="en-US" altLang="en-US" sz="2000" b="1" dirty="0" err="1">
                <a:solidFill>
                  <a:schemeClr val="tx1"/>
                </a:solidFill>
              </a:rPr>
              <a:t>vo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s://pic.pimg.tw/rx1226/1484494332-2629636860.png?v=148449436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34" y="3131521"/>
            <a:ext cx="4438650" cy="14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59779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523220"/>
          </a:xfrm>
        </p:spPr>
        <p:txBody>
          <a:bodyPr/>
          <a:lstStyle/>
          <a:p>
            <a:r>
              <a:rPr kumimoji="0" lang="en-US" altLang="zh-TW" sz="2800" dirty="0" err="1">
                <a:ea typeface="文鼎粗黑" pitchFamily="49" charset="-120"/>
              </a:rPr>
              <a:t>com.wistron.avatar</a:t>
            </a:r>
            <a:r>
              <a:rPr kumimoji="0" lang="en-US" altLang="zh-TW" sz="2800" dirty="0">
                <a:ea typeface="文鼎粗黑" pitchFamily="49" charset="-120"/>
              </a:rPr>
              <a:t>.{</a:t>
            </a:r>
            <a:r>
              <a:rPr kumimoji="0" lang="en-US" altLang="zh-TW" sz="2800" dirty="0" err="1">
                <a:ea typeface="文鼎粗黑" pitchFamily="49" charset="-120"/>
              </a:rPr>
              <a:t>ServiceName</a:t>
            </a:r>
            <a:r>
              <a:rPr kumimoji="0" lang="en-US" altLang="zh-TW" sz="2800" dirty="0">
                <a:ea typeface="文鼎粗黑" pitchFamily="49" charset="-120"/>
              </a:rPr>
              <a:t>}.controller</a:t>
            </a: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78</a:t>
            </a:fld>
            <a:endParaRPr lang="en-US" altLang="zh-TW" dirty="0"/>
          </a:p>
        </p:txBody>
      </p:sp>
      <p:sp>
        <p:nvSpPr>
          <p:cNvPr id="7" name="矩形 6"/>
          <p:cNvSpPr/>
          <p:nvPr/>
        </p:nvSpPr>
        <p:spPr>
          <a:xfrm>
            <a:off x="1447800" y="761345"/>
            <a:ext cx="76962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400" b="1" dirty="0">
                <a:solidFill>
                  <a:srgbClr val="C00000"/>
                </a:solidFill>
              </a:rPr>
              <a:t>package</a:t>
            </a:r>
            <a:r>
              <a:rPr lang="zh-TW" altLang="en-US" sz="1400" dirty="0"/>
              <a:t> com.wistron.avatar</a:t>
            </a:r>
            <a:r>
              <a:rPr lang="zh-TW" altLang="en-US" sz="1400" dirty="0" smtClean="0"/>
              <a:t>.</a:t>
            </a:r>
            <a:r>
              <a:rPr lang="en-US" altLang="zh-TW" sz="1400" dirty="0" err="1" smtClean="0"/>
              <a:t>newcomertraining</a:t>
            </a:r>
            <a:r>
              <a:rPr lang="zh-TW" altLang="en-US" sz="1400" dirty="0" smtClean="0"/>
              <a:t>.controller</a:t>
            </a:r>
            <a:r>
              <a:rPr lang="zh-TW" altLang="en-US" sz="1400" dirty="0"/>
              <a:t>;</a:t>
            </a:r>
          </a:p>
          <a:p>
            <a:endParaRPr lang="zh-TW" altLang="en-US" sz="1400" dirty="0"/>
          </a:p>
          <a:p>
            <a:r>
              <a:rPr lang="zh-TW" altLang="en-US" sz="1400" b="1" dirty="0">
                <a:solidFill>
                  <a:srgbClr val="C00000"/>
                </a:solidFill>
              </a:rPr>
              <a:t>import</a:t>
            </a:r>
            <a:r>
              <a:rPr lang="zh-TW" altLang="en-US" sz="1400" dirty="0"/>
              <a:t> org.springframework.web.bind.annotation.*;</a:t>
            </a:r>
          </a:p>
          <a:p>
            <a:r>
              <a:rPr lang="zh-TW" altLang="en-US" sz="1400" b="1" dirty="0">
                <a:solidFill>
                  <a:srgbClr val="C00000"/>
                </a:solidFill>
              </a:rPr>
              <a:t>import</a:t>
            </a:r>
            <a:r>
              <a:rPr lang="zh-TW" altLang="en-US" sz="1400" dirty="0"/>
              <a:t> org.springframework.web.context.request.*;</a:t>
            </a:r>
          </a:p>
          <a:p>
            <a:endParaRPr lang="zh-TW" altLang="en-US" sz="1400" dirty="0"/>
          </a:p>
          <a:p>
            <a:r>
              <a:rPr lang="zh-TW" altLang="en-US" sz="1400" dirty="0">
                <a:solidFill>
                  <a:srgbClr val="79BC58"/>
                </a:solidFill>
              </a:rPr>
              <a:t>/**</a:t>
            </a:r>
          </a:p>
          <a:p>
            <a:r>
              <a:rPr lang="zh-TW" altLang="en-US" sz="1400" dirty="0">
                <a:solidFill>
                  <a:srgbClr val="79BC58"/>
                </a:solidFill>
              </a:rPr>
              <a:t> * Controller for Demo</a:t>
            </a:r>
          </a:p>
          <a:p>
            <a:r>
              <a:rPr lang="zh-TW" altLang="en-US" sz="1400" dirty="0" smtClean="0">
                <a:solidFill>
                  <a:srgbClr val="79BC58"/>
                </a:solidFill>
              </a:rPr>
              <a:t>*</a:t>
            </a:r>
            <a:r>
              <a:rPr lang="zh-TW" altLang="en-US" sz="1400" dirty="0">
                <a:solidFill>
                  <a:srgbClr val="79BC58"/>
                </a:solidFill>
              </a:rPr>
              <a:t>/</a:t>
            </a:r>
          </a:p>
          <a:p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@RestController</a:t>
            </a:r>
          </a:p>
          <a:p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@RequestMapping</a:t>
            </a:r>
            <a:r>
              <a:rPr lang="zh-TW" altLang="en-US" sz="1400" dirty="0"/>
              <a:t>(path = "</a:t>
            </a:r>
            <a:r>
              <a:rPr lang="zh-TW" altLang="en-US" sz="1400" dirty="0" smtClean="0">
                <a:solidFill>
                  <a:srgbClr val="0000FF"/>
                </a:solidFill>
              </a:rPr>
              <a:t>/</a:t>
            </a:r>
            <a:r>
              <a:rPr lang="en-US" altLang="zh-TW" sz="1400" dirty="0" smtClean="0">
                <a:solidFill>
                  <a:srgbClr val="0000FF"/>
                </a:solidFill>
              </a:rPr>
              <a:t>Demo</a:t>
            </a:r>
            <a:r>
              <a:rPr lang="zh-TW" altLang="en-US" sz="1400" dirty="0" smtClean="0"/>
              <a:t>"</a:t>
            </a:r>
            <a:r>
              <a:rPr lang="zh-TW" altLang="en-US" sz="1400" dirty="0"/>
              <a:t>)</a:t>
            </a:r>
          </a:p>
          <a:p>
            <a:r>
              <a:rPr lang="zh-TW" altLang="en-US" sz="1400" b="1" dirty="0">
                <a:solidFill>
                  <a:srgbClr val="C00000"/>
                </a:solidFill>
              </a:rPr>
              <a:t>public</a:t>
            </a:r>
            <a:r>
              <a:rPr lang="zh-TW" altLang="en-US" sz="1400" dirty="0"/>
              <a:t> </a:t>
            </a:r>
            <a:r>
              <a:rPr lang="zh-TW" altLang="en-US" sz="1400" b="1" dirty="0">
                <a:solidFill>
                  <a:srgbClr val="C00000"/>
                </a:solidFill>
              </a:rPr>
              <a:t>class</a:t>
            </a:r>
            <a:r>
              <a:rPr lang="zh-TW" altLang="en-US" sz="1400" dirty="0"/>
              <a:t> </a:t>
            </a:r>
            <a:r>
              <a:rPr lang="en-US" altLang="zh-TW" sz="1400" dirty="0" smtClean="0"/>
              <a:t>Demo</a:t>
            </a:r>
            <a:r>
              <a:rPr lang="zh-TW" altLang="en-US" sz="1400" dirty="0" smtClean="0"/>
              <a:t>Controller {</a:t>
            </a:r>
            <a:r>
              <a:rPr lang="zh-TW" altLang="en-US" sz="1400" dirty="0"/>
              <a:t>	</a:t>
            </a:r>
          </a:p>
          <a:p>
            <a:r>
              <a:rPr lang="zh-TW" altLang="en-US" sz="1400" dirty="0"/>
              <a:t>	</a:t>
            </a:r>
            <a:r>
              <a:rPr lang="zh-TW" altLang="en-US" sz="1400" dirty="0">
                <a:solidFill>
                  <a:srgbClr val="79BC58"/>
                </a:solidFill>
              </a:rPr>
              <a:t>/** </a:t>
            </a:r>
          </a:p>
          <a:p>
            <a:r>
              <a:rPr lang="zh-TW" altLang="en-US" sz="1400" dirty="0">
                <a:solidFill>
                  <a:srgbClr val="79BC58"/>
                </a:solidFill>
              </a:rPr>
              <a:t>	 * </a:t>
            </a:r>
            <a:r>
              <a:rPr lang="zh-TW" altLang="en-US" sz="1400" dirty="0" smtClean="0">
                <a:solidFill>
                  <a:srgbClr val="79BC58"/>
                </a:solidFill>
              </a:rPr>
              <a:t>Process</a:t>
            </a:r>
            <a:endParaRPr lang="zh-TW" altLang="en-US" sz="1400" dirty="0">
              <a:solidFill>
                <a:srgbClr val="79BC58"/>
              </a:solidFill>
            </a:endParaRPr>
          </a:p>
          <a:p>
            <a:r>
              <a:rPr lang="zh-TW" altLang="en-US" sz="1400" dirty="0">
                <a:solidFill>
                  <a:srgbClr val="79BC58"/>
                </a:solidFill>
              </a:rPr>
              <a:t>	 * </a:t>
            </a:r>
            <a:r>
              <a:rPr lang="zh-TW" altLang="en-US" sz="1400" dirty="0" smtClean="0">
                <a:solidFill>
                  <a:srgbClr val="79BC58"/>
                </a:solidFill>
              </a:rPr>
              <a:t>@param</a:t>
            </a:r>
            <a:r>
              <a:rPr lang="en-US" altLang="zh-TW" sz="1400" dirty="0" smtClean="0">
                <a:solidFill>
                  <a:srgbClr val="79BC58"/>
                </a:solidFill>
              </a:rPr>
              <a:t>	Object</a:t>
            </a:r>
            <a:r>
              <a:rPr lang="zh-TW" altLang="en-US" sz="1400" dirty="0" smtClean="0">
                <a:solidFill>
                  <a:srgbClr val="79BC58"/>
                </a:solidFill>
              </a:rPr>
              <a:t> </a:t>
            </a:r>
            <a:r>
              <a:rPr lang="zh-TW" altLang="en-US" sz="1400" dirty="0">
                <a:solidFill>
                  <a:srgbClr val="79BC58"/>
                </a:solidFill>
              </a:rPr>
              <a:t>param </a:t>
            </a:r>
            <a:endParaRPr lang="en-US" altLang="zh-TW" sz="1400" dirty="0" smtClean="0">
              <a:solidFill>
                <a:srgbClr val="79BC58"/>
              </a:solidFill>
            </a:endParaRPr>
          </a:p>
          <a:p>
            <a:r>
              <a:rPr lang="zh-TW" altLang="en-US" sz="1400" dirty="0">
                <a:solidFill>
                  <a:srgbClr val="79BC58"/>
                </a:solidFill>
              </a:rPr>
              <a:t>	 * </a:t>
            </a:r>
            <a:r>
              <a:rPr lang="zh-TW" altLang="en-US" sz="1400" dirty="0" smtClean="0">
                <a:solidFill>
                  <a:srgbClr val="79BC58"/>
                </a:solidFill>
              </a:rPr>
              <a:t>@return</a:t>
            </a:r>
            <a:r>
              <a:rPr lang="en-US" altLang="zh-TW" sz="1400" dirty="0" smtClean="0">
                <a:solidFill>
                  <a:srgbClr val="79BC58"/>
                </a:solidFill>
              </a:rPr>
              <a:t>	</a:t>
            </a:r>
            <a:r>
              <a:rPr lang="zh-TW" altLang="en-US" sz="1400" dirty="0" smtClean="0">
                <a:solidFill>
                  <a:srgbClr val="79BC58"/>
                </a:solidFill>
              </a:rPr>
              <a:t>AvatarResponse</a:t>
            </a:r>
            <a:endParaRPr lang="zh-TW" altLang="en-US" sz="1400" dirty="0">
              <a:solidFill>
                <a:srgbClr val="79BC58"/>
              </a:solidFill>
            </a:endParaRPr>
          </a:p>
          <a:p>
            <a:r>
              <a:rPr lang="zh-TW" altLang="en-US" sz="1400" dirty="0">
                <a:solidFill>
                  <a:srgbClr val="79BC58"/>
                </a:solidFill>
              </a:rPr>
              <a:t>	 */</a:t>
            </a:r>
          </a:p>
          <a:p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@RequestMapping</a:t>
            </a:r>
            <a:r>
              <a:rPr lang="zh-TW" altLang="en-US" sz="1400" dirty="0"/>
              <a:t>(path = "</a:t>
            </a:r>
            <a:r>
              <a:rPr lang="zh-TW" altLang="en-US" sz="1400" dirty="0">
                <a:solidFill>
                  <a:srgbClr val="0000FF"/>
                </a:solidFill>
              </a:rPr>
              <a:t>/process</a:t>
            </a:r>
            <a:r>
              <a:rPr lang="zh-TW" altLang="en-US" sz="1400" dirty="0"/>
              <a:t>", method = RequestMethod</a:t>
            </a:r>
            <a:r>
              <a:rPr lang="zh-TW" altLang="en-US" sz="1400" i="1" dirty="0">
                <a:solidFill>
                  <a:srgbClr val="0000FF"/>
                </a:solidFill>
              </a:rPr>
              <a:t>.POST</a:t>
            </a:r>
            <a:r>
              <a:rPr lang="zh-TW" altLang="en-US" sz="1400" dirty="0"/>
              <a:t>)</a:t>
            </a:r>
          </a:p>
          <a:p>
            <a:r>
              <a:rPr lang="zh-TW" altLang="en-US" sz="1400" b="1" dirty="0">
                <a:solidFill>
                  <a:srgbClr val="C00000"/>
                </a:solidFill>
              </a:rPr>
              <a:t>	public</a:t>
            </a:r>
            <a:r>
              <a:rPr lang="zh-TW" altLang="en-US" sz="1400" dirty="0"/>
              <a:t> AvatarResponse process(</a:t>
            </a:r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@RequestBody</a:t>
            </a:r>
            <a:r>
              <a:rPr lang="zh-TW" altLang="en-US" sz="1400" dirty="0"/>
              <a:t> </a:t>
            </a:r>
            <a:r>
              <a:rPr lang="en-US" altLang="zh-TW" sz="1400" dirty="0" smtClean="0"/>
              <a:t>Object</a:t>
            </a:r>
            <a:r>
              <a:rPr lang="zh-TW" altLang="en-US" sz="1400" dirty="0" smtClean="0"/>
              <a:t> </a:t>
            </a:r>
            <a:r>
              <a:rPr lang="zh-TW" altLang="en-US" sz="1400" dirty="0"/>
              <a:t>param) </a:t>
            </a:r>
            <a:r>
              <a:rPr lang="zh-TW" altLang="en-US" sz="1400" dirty="0">
                <a:solidFill>
                  <a:srgbClr val="C00000"/>
                </a:solidFill>
              </a:rPr>
              <a:t>throws</a:t>
            </a:r>
            <a:r>
              <a:rPr lang="zh-TW" altLang="en-US" sz="1400" dirty="0"/>
              <a:t> Exception {</a:t>
            </a:r>
          </a:p>
          <a:p>
            <a:r>
              <a:rPr lang="zh-TW" altLang="en-US" sz="1400" dirty="0"/>
              <a:t>		</a:t>
            </a:r>
            <a:r>
              <a:rPr lang="zh-TW" altLang="en-US" sz="1400" dirty="0">
                <a:solidFill>
                  <a:srgbClr val="79BC58"/>
                </a:solidFill>
              </a:rPr>
              <a:t>//...</a:t>
            </a:r>
          </a:p>
          <a:p>
            <a:r>
              <a:rPr lang="zh-TW" altLang="en-US" sz="1400" dirty="0"/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307424365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523220"/>
          </a:xfrm>
        </p:spPr>
        <p:txBody>
          <a:bodyPr/>
          <a:lstStyle/>
          <a:p>
            <a:r>
              <a:rPr kumimoji="0" lang="en-US" altLang="zh-TW" sz="2800" dirty="0" err="1">
                <a:ea typeface="文鼎粗黑" pitchFamily="49" charset="-120"/>
              </a:rPr>
              <a:t>com.wistron.avatar</a:t>
            </a:r>
            <a:r>
              <a:rPr kumimoji="0" lang="en-US" altLang="zh-TW" sz="2800" dirty="0">
                <a:ea typeface="文鼎粗黑" pitchFamily="49" charset="-120"/>
              </a:rPr>
              <a:t>.{</a:t>
            </a:r>
            <a:r>
              <a:rPr kumimoji="0" lang="en-US" altLang="zh-TW" sz="2800" dirty="0" err="1">
                <a:ea typeface="文鼎粗黑" pitchFamily="49" charset="-120"/>
              </a:rPr>
              <a:t>ServiceName</a:t>
            </a:r>
            <a:r>
              <a:rPr kumimoji="0" lang="en-US" altLang="zh-TW" sz="2800" dirty="0" smtClean="0">
                <a:ea typeface="文鼎粗黑" pitchFamily="49" charset="-120"/>
              </a:rPr>
              <a:t>}.function</a:t>
            </a: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79</a:t>
            </a:fld>
            <a:endParaRPr lang="en-US" altLang="zh-TW" dirty="0"/>
          </a:p>
        </p:txBody>
      </p:sp>
      <p:sp>
        <p:nvSpPr>
          <p:cNvPr id="7" name="矩形 6"/>
          <p:cNvSpPr/>
          <p:nvPr/>
        </p:nvSpPr>
        <p:spPr>
          <a:xfrm>
            <a:off x="1447800" y="761345"/>
            <a:ext cx="76962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b="1" dirty="0">
                <a:solidFill>
                  <a:srgbClr val="C00000"/>
                </a:solidFill>
              </a:rPr>
              <a:t>package</a:t>
            </a:r>
            <a:r>
              <a:rPr lang="en-US" altLang="zh-TW" sz="1400" dirty="0"/>
              <a:t> </a:t>
            </a:r>
            <a:r>
              <a:rPr lang="en-US" altLang="zh-TW" sz="1400" dirty="0" err="1" smtClean="0"/>
              <a:t>com.wistron.avatar.newcomertraining.function</a:t>
            </a:r>
            <a:r>
              <a:rPr lang="en-US" altLang="zh-TW" sz="1400" dirty="0"/>
              <a:t>;</a:t>
            </a:r>
          </a:p>
          <a:p>
            <a:endParaRPr lang="en-US" altLang="zh-TW" sz="1400" dirty="0"/>
          </a:p>
          <a:p>
            <a:r>
              <a:rPr lang="en-US" altLang="zh-TW" sz="1400" dirty="0">
                <a:solidFill>
                  <a:srgbClr val="197E14"/>
                </a:solidFill>
              </a:rPr>
              <a:t>/**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 * Functions for Demo</a:t>
            </a:r>
          </a:p>
          <a:p>
            <a:r>
              <a:rPr lang="en-US" altLang="zh-TW" sz="1400" dirty="0" smtClean="0">
                <a:solidFill>
                  <a:srgbClr val="197E14"/>
                </a:solidFill>
              </a:rPr>
              <a:t>*/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b="1" dirty="0">
                <a:solidFill>
                  <a:srgbClr val="C00000"/>
                </a:solidFill>
              </a:rPr>
              <a:t>public class </a:t>
            </a:r>
            <a:r>
              <a:rPr lang="en-US" altLang="zh-TW" sz="1400" dirty="0" err="1"/>
              <a:t>DemoFunction</a:t>
            </a:r>
            <a:r>
              <a:rPr lang="en-US" altLang="zh-TW" sz="1400" dirty="0"/>
              <a:t> {</a:t>
            </a:r>
          </a:p>
          <a:p>
            <a:endParaRPr lang="en-US" altLang="zh-TW" sz="1400" dirty="0"/>
          </a:p>
          <a:p>
            <a:r>
              <a:rPr lang="en-US" altLang="zh-TW" sz="1400" dirty="0"/>
              <a:t>	</a:t>
            </a:r>
            <a:r>
              <a:rPr lang="en-US" altLang="zh-TW" sz="1400" dirty="0">
                <a:solidFill>
                  <a:srgbClr val="197E14"/>
                </a:solidFill>
              </a:rPr>
              <a:t>/**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Start to process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@</a:t>
            </a:r>
            <a:r>
              <a:rPr lang="en-US" altLang="zh-TW" sz="1400" dirty="0" err="1">
                <a:solidFill>
                  <a:srgbClr val="197E14"/>
                </a:solidFill>
              </a:rPr>
              <a:t>param</a:t>
            </a:r>
            <a:r>
              <a:rPr lang="en-US" altLang="zh-TW" sz="1400" dirty="0">
                <a:solidFill>
                  <a:srgbClr val="197E14"/>
                </a:solidFill>
              </a:rPr>
              <a:t> String plant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@return </a:t>
            </a:r>
            <a:r>
              <a:rPr lang="en-US" altLang="zh-TW" sz="1400" dirty="0" err="1" smtClean="0">
                <a:solidFill>
                  <a:srgbClr val="197E14"/>
                </a:solidFill>
              </a:rPr>
              <a:t>DemoVO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dirty="0">
                <a:solidFill>
                  <a:srgbClr val="197E14"/>
                </a:solidFill>
              </a:rPr>
              <a:t>	 * @throws Exception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*/</a:t>
            </a:r>
          </a:p>
          <a:p>
            <a:r>
              <a:rPr lang="en-US" altLang="zh-TW" sz="1400" dirty="0"/>
              <a:t>	</a:t>
            </a:r>
            <a:r>
              <a:rPr lang="en-US" altLang="zh-TW" sz="1400" b="1" dirty="0">
                <a:solidFill>
                  <a:srgbClr val="C00000"/>
                </a:solidFill>
              </a:rPr>
              <a:t>public </a:t>
            </a:r>
            <a:r>
              <a:rPr lang="en-US" altLang="zh-TW" sz="1400" dirty="0" err="1"/>
              <a:t>DemoVO</a:t>
            </a:r>
            <a:r>
              <a:rPr lang="en-US" altLang="zh-TW" sz="1400" b="1" dirty="0" smtClean="0">
                <a:solidFill>
                  <a:srgbClr val="C00000"/>
                </a:solidFill>
              </a:rPr>
              <a:t> </a:t>
            </a:r>
            <a:r>
              <a:rPr lang="en-US" altLang="zh-TW" sz="1400" dirty="0"/>
              <a:t>process(String plant) </a:t>
            </a:r>
            <a:r>
              <a:rPr lang="en-US" altLang="zh-TW" sz="1400" b="1" dirty="0">
                <a:solidFill>
                  <a:srgbClr val="C00000"/>
                </a:solidFill>
              </a:rPr>
              <a:t>throws</a:t>
            </a:r>
            <a:r>
              <a:rPr lang="en-US" altLang="zh-TW" sz="1400" dirty="0"/>
              <a:t> Exception {</a:t>
            </a:r>
          </a:p>
          <a:p>
            <a:r>
              <a:rPr lang="en-US" altLang="zh-TW" sz="1400" dirty="0"/>
              <a:t>		</a:t>
            </a:r>
            <a:r>
              <a:rPr lang="en-US" altLang="zh-TW" sz="1400" dirty="0">
                <a:solidFill>
                  <a:srgbClr val="197E14"/>
                </a:solidFill>
              </a:rPr>
              <a:t>//...</a:t>
            </a:r>
          </a:p>
          <a:p>
            <a:r>
              <a:rPr lang="en-US" altLang="zh-TW" sz="1400" dirty="0"/>
              <a:t>	</a:t>
            </a:r>
            <a:r>
              <a:rPr lang="en-US" altLang="zh-TW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987728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312" y="1053182"/>
            <a:ext cx="3357412" cy="176264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直線接點 26"/>
          <p:cNvCxnSpPr/>
          <p:nvPr/>
        </p:nvCxnSpPr>
        <p:spPr bwMode="auto">
          <a:xfrm>
            <a:off x="2388610" y="1123209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Avatar Consumer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</a:t>
            </a:fld>
            <a:endParaRPr lang="en-US" altLang="zh-TW" dirty="0"/>
          </a:p>
        </p:txBody>
      </p:sp>
      <p:sp>
        <p:nvSpPr>
          <p:cNvPr id="7" name="圓角矩形 6"/>
          <p:cNvSpPr/>
          <p:nvPr/>
        </p:nvSpPr>
        <p:spPr bwMode="auto">
          <a:xfrm>
            <a:off x="2814621" y="1656609"/>
            <a:ext cx="1371600" cy="7620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Kafka</a:t>
            </a:r>
            <a:r>
              <a:rPr kumimoji="0" lang="en-US" altLang="zh-TW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 Consumer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baseline="0" dirty="0" smtClean="0">
                <a:solidFill>
                  <a:schemeClr val="bg1"/>
                </a:solidFill>
              </a:rPr>
              <a:t>(Controller)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圓角矩形 8"/>
          <p:cNvSpPr/>
          <p:nvPr/>
        </p:nvSpPr>
        <p:spPr bwMode="auto">
          <a:xfrm>
            <a:off x="4649953" y="2718944"/>
            <a:ext cx="1065047" cy="762000"/>
          </a:xfrm>
          <a:prstGeom prst="roundRect">
            <a:avLst/>
          </a:prstGeom>
          <a:solidFill>
            <a:srgbClr val="0070C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Service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dirty="0" smtClean="0">
                <a:solidFill>
                  <a:schemeClr val="bg1"/>
                </a:solidFill>
              </a:rPr>
              <a:t>(Function)</a:t>
            </a:r>
            <a:endParaRPr kumimoji="0" lang="zh-TW" altLang="en-US" sz="1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6172200" y="3866409"/>
            <a:ext cx="1065047" cy="762000"/>
          </a:xfrm>
          <a:prstGeom prst="roundRect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dirty="0">
                <a:solidFill>
                  <a:schemeClr val="bg1"/>
                </a:solidFill>
              </a:rPr>
              <a:t>DAO</a:t>
            </a:r>
            <a:endParaRPr kumimoji="0" lang="zh-TW" altLang="en-US" sz="1200" dirty="0">
              <a:solidFill>
                <a:schemeClr val="bg1"/>
              </a:solidFill>
            </a:endParaRPr>
          </a:p>
        </p:txBody>
      </p:sp>
      <p:cxnSp>
        <p:nvCxnSpPr>
          <p:cNvPr id="11" name="直線單箭頭接點 10"/>
          <p:cNvCxnSpPr>
            <a:endCxn id="7" idx="1"/>
          </p:cNvCxnSpPr>
          <p:nvPr/>
        </p:nvCxnSpPr>
        <p:spPr bwMode="auto">
          <a:xfrm flipV="1">
            <a:off x="1981200" y="2037609"/>
            <a:ext cx="833421" cy="119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3" name="直線單箭頭接點 12"/>
          <p:cNvCxnSpPr>
            <a:stCxn id="7" idx="3"/>
            <a:endCxn id="9" idx="1"/>
          </p:cNvCxnSpPr>
          <p:nvPr/>
        </p:nvCxnSpPr>
        <p:spPr bwMode="auto">
          <a:xfrm>
            <a:off x="4186221" y="2037609"/>
            <a:ext cx="463732" cy="106233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6" name="直線單箭頭接點 15"/>
          <p:cNvCxnSpPr>
            <a:stCxn id="9" idx="3"/>
            <a:endCxn id="10" idx="1"/>
          </p:cNvCxnSpPr>
          <p:nvPr/>
        </p:nvCxnSpPr>
        <p:spPr bwMode="auto">
          <a:xfrm>
            <a:off x="5715000" y="3099944"/>
            <a:ext cx="457200" cy="114746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8" name="文字方塊 17"/>
          <p:cNvSpPr txBox="1"/>
          <p:nvPr/>
        </p:nvSpPr>
        <p:spPr>
          <a:xfrm>
            <a:off x="2052621" y="1668277"/>
            <a:ext cx="723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XML,</a:t>
            </a:r>
          </a:p>
          <a:p>
            <a:r>
              <a:rPr lang="en-US" altLang="zh-TW" dirty="0" err="1" smtClean="0"/>
              <a:t>Json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778652" y="2354077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334000" y="3497077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232747" y="971550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Message-Bus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2562541" y="970809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5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668" y="3416412"/>
            <a:ext cx="1800836" cy="80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直線單箭頭接點 12"/>
          <p:cNvCxnSpPr>
            <a:stCxn id="35" idx="3"/>
            <a:endCxn id="9" idx="2"/>
          </p:cNvCxnSpPr>
          <p:nvPr/>
        </p:nvCxnSpPr>
        <p:spPr bwMode="auto">
          <a:xfrm flipV="1">
            <a:off x="4745504" y="3480944"/>
            <a:ext cx="436973" cy="336299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pic>
        <p:nvPicPr>
          <p:cNvPr id="41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046" y="4013080"/>
            <a:ext cx="1407785" cy="84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448166"/>
            <a:ext cx="1915250" cy="99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566206" y="4269152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562141" y="3541711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圓角矩形 42"/>
          <p:cNvSpPr/>
          <p:nvPr/>
        </p:nvSpPr>
        <p:spPr bwMode="auto">
          <a:xfrm>
            <a:off x="295576" y="2938974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SFCS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sp>
        <p:nvSpPr>
          <p:cNvPr id="44" name="圓角矩形 43"/>
          <p:cNvSpPr/>
          <p:nvPr/>
        </p:nvSpPr>
        <p:spPr bwMode="auto">
          <a:xfrm>
            <a:off x="1171094" y="3201765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Others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sp>
        <p:nvSpPr>
          <p:cNvPr id="46" name="圓角矩形 45"/>
          <p:cNvSpPr/>
          <p:nvPr/>
        </p:nvSpPr>
        <p:spPr bwMode="auto">
          <a:xfrm>
            <a:off x="806651" y="2419350"/>
            <a:ext cx="1022149" cy="67168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新細明體" charset="-120"/>
              </a:rPr>
              <a:t>SAP</a:t>
            </a:r>
            <a:endParaRPr kumimoji="0" lang="zh-TW" alt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新細明體" charset="-120"/>
            </a:endParaRPr>
          </a:p>
        </p:txBody>
      </p:sp>
      <p:cxnSp>
        <p:nvCxnSpPr>
          <p:cNvPr id="47" name="直線單箭頭接點 12"/>
          <p:cNvCxnSpPr>
            <a:stCxn id="41" idx="3"/>
            <a:endCxn id="9" idx="2"/>
          </p:cNvCxnSpPr>
          <p:nvPr/>
        </p:nvCxnSpPr>
        <p:spPr bwMode="auto">
          <a:xfrm flipV="1">
            <a:off x="4398831" y="3480944"/>
            <a:ext cx="783646" cy="954471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cxnSp>
        <p:nvCxnSpPr>
          <p:cNvPr id="48" name="直線接點 47"/>
          <p:cNvCxnSpPr/>
          <p:nvPr/>
        </p:nvCxnSpPr>
        <p:spPr bwMode="auto">
          <a:xfrm>
            <a:off x="7382100" y="946195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49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4464" y="2494181"/>
            <a:ext cx="1082908" cy="7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591" y="3409950"/>
            <a:ext cx="1065585" cy="89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流程圖: 磁碟 50"/>
          <p:cNvSpPr/>
          <p:nvPr/>
        </p:nvSpPr>
        <p:spPr bwMode="auto">
          <a:xfrm>
            <a:off x="7736097" y="1581149"/>
            <a:ext cx="999467" cy="74499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52" name="左-右雙向箭號 51"/>
          <p:cNvSpPr/>
          <p:nvPr/>
        </p:nvSpPr>
        <p:spPr bwMode="auto">
          <a:xfrm rot="20076187">
            <a:off x="7117762" y="3429171"/>
            <a:ext cx="620096" cy="392168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7459667" y="971550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Storage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834624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523220"/>
          </a:xfrm>
        </p:spPr>
        <p:txBody>
          <a:bodyPr/>
          <a:lstStyle/>
          <a:p>
            <a:r>
              <a:rPr kumimoji="0" lang="en-US" altLang="zh-TW" sz="2800" dirty="0" err="1">
                <a:ea typeface="文鼎粗黑" pitchFamily="49" charset="-120"/>
              </a:rPr>
              <a:t>com.wistron.avatar</a:t>
            </a:r>
            <a:r>
              <a:rPr kumimoji="0" lang="en-US" altLang="zh-TW" sz="2800" dirty="0">
                <a:ea typeface="文鼎粗黑" pitchFamily="49" charset="-120"/>
              </a:rPr>
              <a:t>.{</a:t>
            </a:r>
            <a:r>
              <a:rPr kumimoji="0" lang="en-US" altLang="zh-TW" sz="2800" dirty="0" err="1">
                <a:ea typeface="文鼎粗黑" pitchFamily="49" charset="-120"/>
              </a:rPr>
              <a:t>ServiceName</a:t>
            </a:r>
            <a:r>
              <a:rPr kumimoji="0" lang="en-US" altLang="zh-TW" sz="2800" dirty="0" smtClean="0">
                <a:ea typeface="文鼎粗黑" pitchFamily="49" charset="-120"/>
              </a:rPr>
              <a:t>}.</a:t>
            </a:r>
            <a:r>
              <a:rPr kumimoji="0" lang="en-US" altLang="zh-TW" sz="2800" dirty="0" err="1" smtClean="0">
                <a:ea typeface="文鼎粗黑" pitchFamily="49" charset="-120"/>
              </a:rPr>
              <a:t>dao</a:t>
            </a: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80</a:t>
            </a:fld>
            <a:endParaRPr lang="en-US" altLang="zh-TW" dirty="0"/>
          </a:p>
        </p:txBody>
      </p:sp>
      <p:sp>
        <p:nvSpPr>
          <p:cNvPr id="7" name="矩形 6"/>
          <p:cNvSpPr/>
          <p:nvPr/>
        </p:nvSpPr>
        <p:spPr>
          <a:xfrm>
            <a:off x="1447800" y="761345"/>
            <a:ext cx="76962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b="1" dirty="0">
                <a:solidFill>
                  <a:srgbClr val="C00000"/>
                </a:solidFill>
              </a:rPr>
              <a:t>package</a:t>
            </a:r>
            <a:r>
              <a:rPr lang="en-US" altLang="zh-TW" sz="1400" dirty="0"/>
              <a:t> </a:t>
            </a:r>
            <a:r>
              <a:rPr lang="en-US" altLang="zh-TW" sz="1400" dirty="0" err="1" smtClean="0"/>
              <a:t>com.wistron.avatar.newcomertraining.dao</a:t>
            </a:r>
            <a:r>
              <a:rPr lang="en-US" altLang="zh-TW" sz="1400" dirty="0" smtClean="0"/>
              <a:t>;</a:t>
            </a:r>
            <a:endParaRPr lang="en-US" altLang="zh-TW" sz="1400" dirty="0"/>
          </a:p>
          <a:p>
            <a:endParaRPr lang="en-US" altLang="zh-TW" sz="1400" dirty="0"/>
          </a:p>
          <a:p>
            <a:r>
              <a:rPr lang="en-US" altLang="zh-TW" sz="1400" dirty="0">
                <a:solidFill>
                  <a:srgbClr val="197E14"/>
                </a:solidFill>
              </a:rPr>
              <a:t>/**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 * </a:t>
            </a:r>
            <a:r>
              <a:rPr lang="en-US" altLang="zh-TW" sz="1400" dirty="0" smtClean="0">
                <a:solidFill>
                  <a:srgbClr val="197E14"/>
                </a:solidFill>
              </a:rPr>
              <a:t>DAOs </a:t>
            </a:r>
            <a:r>
              <a:rPr lang="en-US" altLang="zh-TW" sz="1400" dirty="0">
                <a:solidFill>
                  <a:srgbClr val="197E14"/>
                </a:solidFill>
              </a:rPr>
              <a:t>for Demo</a:t>
            </a:r>
          </a:p>
          <a:p>
            <a:r>
              <a:rPr lang="en-US" altLang="zh-TW" sz="1400" dirty="0" smtClean="0">
                <a:solidFill>
                  <a:srgbClr val="197E14"/>
                </a:solidFill>
              </a:rPr>
              <a:t>*/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b="1" dirty="0">
                <a:solidFill>
                  <a:srgbClr val="C00000"/>
                </a:solidFill>
              </a:rPr>
              <a:t>public class </a:t>
            </a:r>
            <a:r>
              <a:rPr lang="en-US" altLang="zh-TW" sz="1400" dirty="0" err="1" smtClean="0"/>
              <a:t>DemoDAO</a:t>
            </a:r>
            <a:r>
              <a:rPr lang="en-US" altLang="zh-TW" sz="1400" dirty="0" smtClean="0"/>
              <a:t> </a:t>
            </a:r>
            <a:r>
              <a:rPr lang="en-US" altLang="zh-TW" sz="1400" dirty="0"/>
              <a:t>{</a:t>
            </a:r>
          </a:p>
          <a:p>
            <a:endParaRPr lang="en-US" altLang="zh-TW" sz="1400" dirty="0"/>
          </a:p>
          <a:p>
            <a:r>
              <a:rPr lang="en-US" altLang="zh-TW" sz="1400" dirty="0"/>
              <a:t>	</a:t>
            </a:r>
            <a:r>
              <a:rPr lang="en-US" altLang="zh-TW" sz="1400" dirty="0">
                <a:solidFill>
                  <a:srgbClr val="197E14"/>
                </a:solidFill>
              </a:rPr>
              <a:t>/**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Start to process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@</a:t>
            </a:r>
            <a:r>
              <a:rPr lang="en-US" altLang="zh-TW" sz="1400" dirty="0" err="1">
                <a:solidFill>
                  <a:srgbClr val="197E14"/>
                </a:solidFill>
              </a:rPr>
              <a:t>param</a:t>
            </a:r>
            <a:r>
              <a:rPr lang="en-US" altLang="zh-TW" sz="1400" dirty="0">
                <a:solidFill>
                  <a:srgbClr val="197E14"/>
                </a:solidFill>
              </a:rPr>
              <a:t> String plant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 @return </a:t>
            </a:r>
            <a:r>
              <a:rPr lang="en-US" altLang="zh-TW" sz="1400" dirty="0" err="1" smtClean="0">
                <a:solidFill>
                  <a:srgbClr val="197E14"/>
                </a:solidFill>
              </a:rPr>
              <a:t>DemoVO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dirty="0">
                <a:solidFill>
                  <a:srgbClr val="197E14"/>
                </a:solidFill>
              </a:rPr>
              <a:t>	 * @throws Exception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	 */</a:t>
            </a:r>
          </a:p>
          <a:p>
            <a:r>
              <a:rPr lang="en-US" altLang="zh-TW" sz="1400" dirty="0"/>
              <a:t>	</a:t>
            </a:r>
            <a:r>
              <a:rPr lang="en-US" altLang="zh-TW" sz="1400" b="1" dirty="0">
                <a:solidFill>
                  <a:srgbClr val="C00000"/>
                </a:solidFill>
              </a:rPr>
              <a:t>public </a:t>
            </a:r>
            <a:r>
              <a:rPr lang="en-US" altLang="zh-TW" sz="1400" dirty="0" err="1"/>
              <a:t>DemoVO</a:t>
            </a:r>
            <a:r>
              <a:rPr lang="en-US" altLang="zh-TW" sz="1400" b="1" dirty="0" smtClean="0">
                <a:solidFill>
                  <a:srgbClr val="C00000"/>
                </a:solidFill>
              </a:rPr>
              <a:t> </a:t>
            </a:r>
            <a:r>
              <a:rPr lang="en-US" altLang="zh-TW" sz="1400" dirty="0"/>
              <a:t>process(String plant) </a:t>
            </a:r>
            <a:r>
              <a:rPr lang="en-US" altLang="zh-TW" sz="1400" b="1" dirty="0">
                <a:solidFill>
                  <a:srgbClr val="C00000"/>
                </a:solidFill>
              </a:rPr>
              <a:t>throws</a:t>
            </a:r>
            <a:r>
              <a:rPr lang="en-US" altLang="zh-TW" sz="1400" dirty="0"/>
              <a:t> Exception {</a:t>
            </a:r>
          </a:p>
          <a:p>
            <a:r>
              <a:rPr lang="en-US" altLang="zh-TW" sz="1400" dirty="0"/>
              <a:t>		</a:t>
            </a:r>
            <a:r>
              <a:rPr lang="en-US" altLang="zh-TW" sz="1400" dirty="0">
                <a:solidFill>
                  <a:srgbClr val="197E14"/>
                </a:solidFill>
              </a:rPr>
              <a:t>//...</a:t>
            </a:r>
          </a:p>
          <a:p>
            <a:r>
              <a:rPr lang="en-US" altLang="zh-TW" sz="1400" dirty="0"/>
              <a:t>	</a:t>
            </a:r>
            <a:r>
              <a:rPr lang="en-US" altLang="zh-TW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4747777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523220"/>
          </a:xfrm>
        </p:spPr>
        <p:txBody>
          <a:bodyPr/>
          <a:lstStyle/>
          <a:p>
            <a:r>
              <a:rPr kumimoji="0" lang="en-US" altLang="zh-TW" sz="2800" dirty="0" err="1">
                <a:ea typeface="文鼎粗黑" pitchFamily="49" charset="-120"/>
              </a:rPr>
              <a:t>com.wistron.avatar</a:t>
            </a:r>
            <a:r>
              <a:rPr kumimoji="0" lang="en-US" altLang="zh-TW" sz="2800" dirty="0">
                <a:ea typeface="文鼎粗黑" pitchFamily="49" charset="-120"/>
              </a:rPr>
              <a:t>.{</a:t>
            </a:r>
            <a:r>
              <a:rPr kumimoji="0" lang="en-US" altLang="zh-TW" sz="2800" dirty="0" err="1">
                <a:ea typeface="文鼎粗黑" pitchFamily="49" charset="-120"/>
              </a:rPr>
              <a:t>ServiceName</a:t>
            </a:r>
            <a:r>
              <a:rPr kumimoji="0" lang="en-US" altLang="zh-TW" sz="2800" dirty="0" smtClean="0">
                <a:ea typeface="文鼎粗黑" pitchFamily="49" charset="-120"/>
              </a:rPr>
              <a:t>}.</a:t>
            </a:r>
            <a:r>
              <a:rPr kumimoji="0" lang="en-US" altLang="zh-TW" sz="2800" dirty="0" err="1" smtClean="0">
                <a:ea typeface="文鼎粗黑" pitchFamily="49" charset="-120"/>
              </a:rPr>
              <a:t>vo</a:t>
            </a: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81</a:t>
            </a:fld>
            <a:endParaRPr lang="en-US" altLang="zh-TW" dirty="0"/>
          </a:p>
        </p:txBody>
      </p:sp>
      <p:sp>
        <p:nvSpPr>
          <p:cNvPr id="7" name="矩形 6"/>
          <p:cNvSpPr/>
          <p:nvPr/>
        </p:nvSpPr>
        <p:spPr>
          <a:xfrm>
            <a:off x="1447800" y="761345"/>
            <a:ext cx="7696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b="1" dirty="0">
                <a:solidFill>
                  <a:srgbClr val="C00000"/>
                </a:solidFill>
              </a:rPr>
              <a:t>package</a:t>
            </a:r>
            <a:r>
              <a:rPr lang="en-US" altLang="zh-TW" sz="1400" dirty="0"/>
              <a:t> </a:t>
            </a:r>
            <a:r>
              <a:rPr lang="en-US" altLang="zh-TW" sz="1400" dirty="0" err="1" smtClean="0"/>
              <a:t>com.wistron.avatar.newcomertraining.vo</a:t>
            </a:r>
            <a:r>
              <a:rPr lang="en-US" altLang="zh-TW" sz="1400" dirty="0" smtClean="0"/>
              <a:t>;</a:t>
            </a:r>
            <a:endParaRPr lang="en-US" altLang="zh-TW" sz="1400" dirty="0"/>
          </a:p>
          <a:p>
            <a:endParaRPr lang="en-US" altLang="zh-TW" sz="1400" dirty="0"/>
          </a:p>
          <a:p>
            <a:r>
              <a:rPr lang="en-US" altLang="zh-TW" sz="1400" dirty="0">
                <a:solidFill>
                  <a:srgbClr val="197E14"/>
                </a:solidFill>
              </a:rPr>
              <a:t>/**</a:t>
            </a:r>
          </a:p>
          <a:p>
            <a:r>
              <a:rPr lang="en-US" altLang="zh-TW" sz="1400" dirty="0">
                <a:solidFill>
                  <a:srgbClr val="197E14"/>
                </a:solidFill>
              </a:rPr>
              <a:t> * </a:t>
            </a:r>
            <a:r>
              <a:rPr lang="en-US" altLang="zh-TW" sz="1400" dirty="0" smtClean="0">
                <a:solidFill>
                  <a:srgbClr val="197E14"/>
                </a:solidFill>
              </a:rPr>
              <a:t>Value Object </a:t>
            </a:r>
            <a:r>
              <a:rPr lang="en-US" altLang="zh-TW" sz="1400" dirty="0">
                <a:solidFill>
                  <a:srgbClr val="197E14"/>
                </a:solidFill>
              </a:rPr>
              <a:t>for Demo</a:t>
            </a:r>
          </a:p>
          <a:p>
            <a:r>
              <a:rPr lang="en-US" altLang="zh-TW" sz="1400" dirty="0" smtClean="0">
                <a:solidFill>
                  <a:srgbClr val="197E14"/>
                </a:solidFill>
              </a:rPr>
              <a:t>*/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b="1" dirty="0">
                <a:solidFill>
                  <a:srgbClr val="C00000"/>
                </a:solidFill>
              </a:rPr>
              <a:t>public class </a:t>
            </a:r>
            <a:r>
              <a:rPr lang="en-US" altLang="zh-TW" sz="1400" dirty="0" err="1" smtClean="0"/>
              <a:t>DemoVO</a:t>
            </a:r>
            <a:r>
              <a:rPr lang="en-US" altLang="zh-TW" sz="1400" dirty="0" smtClean="0"/>
              <a:t> </a:t>
            </a:r>
            <a:r>
              <a:rPr lang="en-US" altLang="zh-TW" sz="1400" dirty="0"/>
              <a:t>{</a:t>
            </a:r>
          </a:p>
          <a:p>
            <a:pPr lvl="1"/>
            <a:r>
              <a:rPr lang="en-US" altLang="zh-TW" sz="1400" b="1" dirty="0">
                <a:solidFill>
                  <a:srgbClr val="C00000"/>
                </a:solidFill>
              </a:rPr>
              <a:t>private</a:t>
            </a:r>
            <a:r>
              <a:rPr lang="en-US" altLang="zh-TW" sz="1400" dirty="0"/>
              <a:t> String plant;</a:t>
            </a:r>
          </a:p>
          <a:p>
            <a:pPr lvl="1"/>
            <a:r>
              <a:rPr lang="en-US" altLang="zh-TW" sz="1400" dirty="0" smtClean="0">
                <a:solidFill>
                  <a:srgbClr val="197E14"/>
                </a:solidFill>
              </a:rPr>
              <a:t>//…</a:t>
            </a:r>
            <a:endParaRPr lang="en-US" altLang="zh-TW" sz="1400" dirty="0">
              <a:solidFill>
                <a:srgbClr val="197E14"/>
              </a:solidFill>
            </a:endParaRPr>
          </a:p>
          <a:p>
            <a:pPr lvl="1"/>
            <a:endParaRPr lang="en-US" altLang="zh-TW" sz="1400" dirty="0" smtClean="0"/>
          </a:p>
          <a:p>
            <a:pPr lvl="1"/>
            <a:r>
              <a:rPr lang="en-US" altLang="zh-TW" sz="1400" b="1" dirty="0">
                <a:solidFill>
                  <a:srgbClr val="C00000"/>
                </a:solidFill>
              </a:rPr>
              <a:t>public</a:t>
            </a:r>
            <a:r>
              <a:rPr lang="en-US" altLang="zh-TW" sz="1400" dirty="0" smtClean="0"/>
              <a:t> </a:t>
            </a:r>
            <a:r>
              <a:rPr lang="en-US" altLang="zh-TW" sz="1400" dirty="0"/>
              <a:t>String </a:t>
            </a:r>
            <a:r>
              <a:rPr lang="en-US" altLang="zh-TW" sz="1400" dirty="0" err="1"/>
              <a:t>getPlant</a:t>
            </a:r>
            <a:r>
              <a:rPr lang="en-US" altLang="zh-TW" sz="1400" dirty="0"/>
              <a:t>() {</a:t>
            </a:r>
          </a:p>
          <a:p>
            <a:pPr lvl="2"/>
            <a:r>
              <a:rPr lang="en-US" altLang="zh-TW" sz="1400" b="1" dirty="0">
                <a:solidFill>
                  <a:srgbClr val="C00000"/>
                </a:solidFill>
              </a:rPr>
              <a:t>return</a:t>
            </a:r>
            <a:r>
              <a:rPr lang="en-US" altLang="zh-TW" sz="1400" dirty="0" smtClean="0"/>
              <a:t> </a:t>
            </a:r>
            <a:r>
              <a:rPr lang="en-US" altLang="zh-TW" sz="1400" dirty="0"/>
              <a:t>plant;</a:t>
            </a:r>
          </a:p>
          <a:p>
            <a:pPr lvl="1"/>
            <a:r>
              <a:rPr lang="en-US" altLang="zh-TW" sz="1400" dirty="0" smtClean="0"/>
              <a:t>}</a:t>
            </a:r>
          </a:p>
          <a:p>
            <a:pPr lvl="1"/>
            <a:endParaRPr lang="en-US" altLang="zh-TW" sz="1400" dirty="0"/>
          </a:p>
          <a:p>
            <a:pPr lvl="1"/>
            <a:r>
              <a:rPr lang="en-US" altLang="zh-TW" sz="1400" b="1" dirty="0">
                <a:solidFill>
                  <a:srgbClr val="C00000"/>
                </a:solidFill>
              </a:rPr>
              <a:t>public</a:t>
            </a:r>
            <a:r>
              <a:rPr lang="en-US" altLang="zh-TW" sz="1400" dirty="0"/>
              <a:t> </a:t>
            </a:r>
            <a:r>
              <a:rPr lang="en-US" altLang="zh-TW" sz="1400" b="1" dirty="0">
                <a:solidFill>
                  <a:srgbClr val="C00000"/>
                </a:solidFill>
              </a:rPr>
              <a:t>void</a:t>
            </a:r>
            <a:r>
              <a:rPr lang="en-US" altLang="zh-TW" sz="1400" dirty="0"/>
              <a:t> </a:t>
            </a:r>
            <a:r>
              <a:rPr lang="en-US" altLang="zh-TW" sz="1400" dirty="0" err="1"/>
              <a:t>setPlant</a:t>
            </a:r>
            <a:r>
              <a:rPr lang="en-US" altLang="zh-TW" sz="1400" dirty="0"/>
              <a:t>(String plant) {</a:t>
            </a:r>
          </a:p>
          <a:p>
            <a:pPr lvl="2"/>
            <a:r>
              <a:rPr lang="en-US" altLang="zh-TW" sz="1400" b="1" dirty="0" err="1">
                <a:solidFill>
                  <a:srgbClr val="C00000"/>
                </a:solidFill>
              </a:rPr>
              <a:t>this.plant</a:t>
            </a:r>
            <a:r>
              <a:rPr lang="en-US" altLang="zh-TW" sz="1400" dirty="0" smtClean="0"/>
              <a:t> </a:t>
            </a:r>
            <a:r>
              <a:rPr lang="en-US" altLang="zh-TW" sz="1400" dirty="0"/>
              <a:t>= plant;</a:t>
            </a:r>
          </a:p>
          <a:p>
            <a:pPr lvl="1"/>
            <a:r>
              <a:rPr lang="en-US" altLang="zh-TW" sz="1400" dirty="0"/>
              <a:t>}</a:t>
            </a:r>
          </a:p>
          <a:p>
            <a:pPr lvl="1"/>
            <a:r>
              <a:rPr lang="en-US" altLang="zh-TW" sz="1400" dirty="0" smtClean="0">
                <a:solidFill>
                  <a:srgbClr val="197E14"/>
                </a:solidFill>
              </a:rPr>
              <a:t>//…</a:t>
            </a:r>
            <a:endParaRPr lang="en-US" altLang="zh-TW" sz="1400" dirty="0">
              <a:solidFill>
                <a:srgbClr val="197E14"/>
              </a:solidFill>
            </a:endParaRPr>
          </a:p>
          <a:p>
            <a:r>
              <a:rPr lang="en-US" altLang="zh-TW" sz="1400" dirty="0" smtClean="0"/>
              <a:t>}</a:t>
            </a:r>
            <a:endParaRPr lang="en-US" altLang="zh-TW" sz="1400" dirty="0"/>
          </a:p>
        </p:txBody>
      </p:sp>
    </p:spTree>
    <p:extLst>
      <p:ext uri="{BB962C8B-B14F-4D97-AF65-F5344CB8AC3E}">
        <p14:creationId xmlns:p14="http://schemas.microsoft.com/office/powerpoint/2010/main" val="55684054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0010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Packages </a:t>
            </a:r>
            <a:r>
              <a:rPr lang="en-US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 smtClean="0">
                <a:solidFill>
                  <a:schemeClr val="tx1"/>
                </a:solidFill>
              </a:rPr>
              <a:t> Lowercase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</a:rPr>
              <a:t>package </a:t>
            </a:r>
            <a:r>
              <a:rPr lang="en-US" altLang="en-US" sz="1800" dirty="0" err="1" smtClean="0">
                <a:solidFill>
                  <a:schemeClr val="tx1"/>
                </a:solidFill>
              </a:rPr>
              <a:t>org.company.application.service.category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Classes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 smtClean="0">
                <a:solidFill>
                  <a:schemeClr val="tx1"/>
                </a:solidFill>
              </a:rPr>
              <a:t> Upper Camel Case </a:t>
            </a:r>
            <a:r>
              <a:rPr lang="en-US" altLang="en-US" sz="2000" dirty="0">
                <a:solidFill>
                  <a:schemeClr val="tx1"/>
                </a:solidFill>
              </a:rPr>
              <a:t>(initial uppercase letter). </a:t>
            </a:r>
            <a:r>
              <a:rPr lang="en-US" altLang="en-US" sz="2000" dirty="0" smtClean="0">
                <a:solidFill>
                  <a:schemeClr val="tx1"/>
                </a:solidFill>
              </a:rPr>
              <a:t>The Names </a:t>
            </a:r>
            <a:r>
              <a:rPr lang="en-US" altLang="en-US" sz="2000" dirty="0">
                <a:solidFill>
                  <a:schemeClr val="tx1"/>
                </a:solidFill>
              </a:rPr>
              <a:t>should be nouns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class </a:t>
            </a:r>
            <a:r>
              <a:rPr lang="en-US" altLang="en-US" sz="1800" dirty="0" err="1" smtClean="0">
                <a:solidFill>
                  <a:schemeClr val="tx1"/>
                </a:solidFill>
              </a:rPr>
              <a:t>MMConsumer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Interfaces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 smtClean="0">
                <a:solidFill>
                  <a:schemeClr val="tx1"/>
                </a:solidFill>
              </a:rPr>
              <a:t> Upper Camel Case</a:t>
            </a:r>
            <a:r>
              <a:rPr lang="en-US" altLang="en-US" sz="2000" dirty="0">
                <a:solidFill>
                  <a:schemeClr val="tx1"/>
                </a:solidFill>
              </a:rPr>
              <a:t>. </a:t>
            </a:r>
            <a:r>
              <a:rPr lang="en-US" altLang="en-US" sz="2000" dirty="0" smtClean="0">
                <a:solidFill>
                  <a:schemeClr val="tx1"/>
                </a:solidFill>
              </a:rPr>
              <a:t>The beginning letter with an "I"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 smtClean="0">
                <a:solidFill>
                  <a:schemeClr val="tx1"/>
                </a:solidFill>
              </a:rPr>
              <a:t>interface </a:t>
            </a:r>
            <a:r>
              <a:rPr lang="en-US" altLang="en-US" sz="1800" dirty="0" err="1" smtClean="0">
                <a:solidFill>
                  <a:schemeClr val="tx1"/>
                </a:solidFill>
              </a:rPr>
              <a:t>IComparable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Java Naming Rule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828811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79248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Methods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Lower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Camel Case (initial </a:t>
            </a:r>
            <a:r>
              <a:rPr lang="en-US" altLang="en-US" sz="2000" dirty="0" smtClean="0">
                <a:solidFill>
                  <a:schemeClr val="tx1"/>
                </a:solidFill>
              </a:rPr>
              <a:t>lowercase </a:t>
            </a:r>
            <a:r>
              <a:rPr lang="en-US" altLang="en-US" sz="2000" dirty="0">
                <a:solidFill>
                  <a:schemeClr val="tx1"/>
                </a:solidFill>
              </a:rPr>
              <a:t>letter). The </a:t>
            </a:r>
            <a:r>
              <a:rPr lang="en-US" altLang="en-US" sz="2000" dirty="0" smtClean="0">
                <a:solidFill>
                  <a:schemeClr val="tx1"/>
                </a:solidFill>
              </a:rPr>
              <a:t>first letter </a:t>
            </a:r>
            <a:r>
              <a:rPr lang="en-US" altLang="en-US" sz="2000" dirty="0">
                <a:solidFill>
                  <a:schemeClr val="tx1"/>
                </a:solidFill>
              </a:rPr>
              <a:t>should be </a:t>
            </a:r>
            <a:r>
              <a:rPr lang="en-US" altLang="en-US" sz="2000" dirty="0" smtClean="0">
                <a:solidFill>
                  <a:schemeClr val="tx1"/>
                </a:solidFill>
              </a:rPr>
              <a:t>verbs</a:t>
            </a: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600" dirty="0" smtClean="0">
                <a:solidFill>
                  <a:schemeClr val="tx1"/>
                </a:solidFill>
              </a:rPr>
              <a:t>public string </a:t>
            </a:r>
            <a:r>
              <a:rPr lang="en-US" altLang="en-US" sz="1600" dirty="0" err="1" smtClean="0">
                <a:solidFill>
                  <a:schemeClr val="tx1"/>
                </a:solidFill>
              </a:rPr>
              <a:t>getName</a:t>
            </a:r>
            <a:r>
              <a:rPr lang="en-US" altLang="en-US" sz="1600" dirty="0" smtClean="0">
                <a:solidFill>
                  <a:schemeClr val="tx1"/>
                </a:solidFill>
              </a:rPr>
              <a:t>() {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Variables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Lower</a:t>
            </a:r>
            <a:r>
              <a:rPr lang="en-US" altLang="en-US" sz="2000" dirty="0">
                <a:solidFill>
                  <a:schemeClr val="tx1"/>
                </a:solidFill>
              </a:rPr>
              <a:t> Camel </a:t>
            </a:r>
            <a:r>
              <a:rPr lang="en-US" altLang="en-US" sz="2000" dirty="0" smtClean="0">
                <a:solidFill>
                  <a:schemeClr val="tx1"/>
                </a:solidFill>
              </a:rPr>
              <a:t>Case. </a:t>
            </a:r>
            <a:r>
              <a:rPr lang="en-US" altLang="en-US" sz="2000" dirty="0">
                <a:solidFill>
                  <a:schemeClr val="tx1"/>
                </a:solidFill>
              </a:rPr>
              <a:t>The Names should be nouns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lvl="1"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600" dirty="0" smtClean="0">
                <a:solidFill>
                  <a:schemeClr val="tx1"/>
                </a:solidFill>
              </a:rPr>
              <a:t>List&lt;String&gt; </a:t>
            </a:r>
            <a:r>
              <a:rPr lang="en-US" altLang="en-US" sz="1600" dirty="0" err="1" smtClean="0">
                <a:solidFill>
                  <a:schemeClr val="tx1"/>
                </a:solidFill>
              </a:rPr>
              <a:t>plantList</a:t>
            </a:r>
            <a:r>
              <a:rPr lang="en-US" altLang="en-US" sz="1600" dirty="0" smtClean="0">
                <a:solidFill>
                  <a:schemeClr val="tx1"/>
                </a:solidFill>
              </a:rPr>
              <a:t> = null;</a:t>
            </a: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Java Naming Rule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22393191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2296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ES </a:t>
            </a:r>
            <a:r>
              <a:rPr lang="en-US" altLang="en-US" sz="2000" dirty="0" smtClean="0">
                <a:solidFill>
                  <a:schemeClr val="tx1"/>
                </a:solidFill>
              </a:rPr>
              <a:t>Head (ES </a:t>
            </a:r>
            <a:r>
              <a:rPr lang="en-US" altLang="en-US" sz="2000" dirty="0">
                <a:solidFill>
                  <a:schemeClr val="tx1"/>
                </a:solidFill>
              </a:rPr>
              <a:t>CRUD): </a:t>
            </a: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http://10.37.36.2:9200/_plugin/head</a:t>
            </a:r>
            <a:r>
              <a:rPr lang="en-US" altLang="en-US" sz="2000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ES </a:t>
            </a:r>
            <a:r>
              <a:rPr lang="en-US" altLang="en-US" sz="2000" dirty="0" smtClean="0">
                <a:solidFill>
                  <a:schemeClr val="tx1"/>
                </a:solidFill>
              </a:rPr>
              <a:t>KOPF</a:t>
            </a:r>
            <a:r>
              <a:rPr lang="en-US" altLang="en-US" sz="2000" dirty="0">
                <a:solidFill>
                  <a:schemeClr val="tx1"/>
                </a:solidFill>
              </a:rPr>
              <a:t> (ES Monitor</a:t>
            </a:r>
            <a:r>
              <a:rPr lang="en-US" altLang="en-US" sz="2000" dirty="0" smtClean="0">
                <a:solidFill>
                  <a:schemeClr val="tx1"/>
                </a:solidFill>
              </a:rPr>
              <a:t>): </a:t>
            </a:r>
            <a:r>
              <a:rPr lang="en-US" altLang="en-US" sz="2000" dirty="0" smtClean="0">
                <a:solidFill>
                  <a:schemeClr val="tx1"/>
                </a:solidFill>
                <a:hlinkClick r:id="rId3"/>
              </a:rPr>
              <a:t>http</a:t>
            </a:r>
            <a:r>
              <a:rPr lang="en-US" altLang="en-US" sz="2000" dirty="0">
                <a:solidFill>
                  <a:schemeClr val="tx1"/>
                </a:solidFill>
                <a:hlinkClick r:id="rId3"/>
              </a:rPr>
              <a:t>://10.37.36.2:9200/_</a:t>
            </a:r>
            <a:r>
              <a:rPr lang="en-US" altLang="en-US" sz="2000" dirty="0" smtClean="0">
                <a:solidFill>
                  <a:schemeClr val="tx1"/>
                </a:solidFill>
                <a:hlinkClick r:id="rId3"/>
              </a:rPr>
              <a:t>plugin/kopf/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Redis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 err="1" smtClean="0">
                <a:solidFill>
                  <a:schemeClr val="tx1"/>
                </a:solidFill>
              </a:rPr>
              <a:t>Destop</a:t>
            </a:r>
            <a:r>
              <a:rPr lang="en-US" altLang="en-US" sz="2000" dirty="0" smtClean="0">
                <a:solidFill>
                  <a:schemeClr val="tx1"/>
                </a:solidFill>
              </a:rPr>
              <a:t> Manager: </a:t>
            </a:r>
            <a:r>
              <a:rPr lang="en-US" altLang="en-US" sz="2000" dirty="0">
                <a:solidFill>
                  <a:schemeClr val="tx1"/>
                </a:solidFill>
                <a:hlinkClick r:id="rId4" action="ppaction://hlinkfile"/>
              </a:rPr>
              <a:t>\\</a:t>
            </a:r>
            <a:r>
              <a:rPr lang="en-US" altLang="en-US" sz="2000" dirty="0" smtClean="0">
                <a:solidFill>
                  <a:schemeClr val="tx1"/>
                </a:solidFill>
                <a:hlinkClick r:id="rId4" action="ppaction://hlinkfile"/>
              </a:rPr>
              <a:t>10.38.36.36\lync_recording_server\ML2\ML2700\02_Public\New_comer_Training\Back_end\redis-desktop-manager.zip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smtClean="0">
                <a:solidFill>
                  <a:schemeClr val="tx1"/>
                </a:solidFill>
              </a:rPr>
              <a:t>PL/SQL, SQL Developer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PostMan</a:t>
            </a:r>
            <a:r>
              <a:rPr lang="en-US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(API development </a:t>
            </a:r>
            <a:r>
              <a:rPr lang="en-US" altLang="en-US" sz="2000" dirty="0" smtClean="0">
                <a:solidFill>
                  <a:schemeClr val="tx1"/>
                </a:solidFill>
              </a:rPr>
              <a:t>environment): Chrome App installer</a:t>
            </a: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Dev. Tools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3494202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2296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zh-TW" sz="2000" dirty="0" err="1" smtClean="0">
                <a:solidFill>
                  <a:schemeClr val="tx1"/>
                </a:solidFill>
              </a:rPr>
              <a:t>NotePad</a:t>
            </a:r>
            <a:r>
              <a:rPr lang="en-US" altLang="zh-TW" sz="2000" dirty="0">
                <a:solidFill>
                  <a:schemeClr val="tx1"/>
                </a:solidFill>
              </a:rPr>
              <a:t>++: </a:t>
            </a:r>
            <a:r>
              <a:rPr lang="en-US" altLang="zh-TW" sz="2000" dirty="0">
                <a:solidFill>
                  <a:schemeClr val="tx1"/>
                </a:solidFill>
                <a:hlinkClick r:id="rId2"/>
              </a:rPr>
              <a:t>https://notepad-plus-plus.org/zh</a:t>
            </a:r>
            <a:r>
              <a:rPr lang="en-US" altLang="zh-TW" sz="2000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zh-TW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Json</a:t>
            </a:r>
            <a:r>
              <a:rPr lang="en-US" altLang="en-US" sz="2000" dirty="0">
                <a:solidFill>
                  <a:schemeClr val="tx1"/>
                </a:solidFill>
              </a:rPr>
              <a:t> Formatter: </a:t>
            </a:r>
            <a:r>
              <a:rPr lang="en-US" altLang="en-US" sz="2000" dirty="0">
                <a:solidFill>
                  <a:schemeClr val="tx1"/>
                </a:solidFill>
                <a:hlinkClick r:id="rId3"/>
              </a:rPr>
              <a:t>https://jsonformatter.curiousconcept.com</a:t>
            </a:r>
            <a:r>
              <a:rPr lang="en-US" altLang="en-US" sz="2000" dirty="0" smtClean="0">
                <a:solidFill>
                  <a:schemeClr val="tx1"/>
                </a:solidFill>
                <a:hlinkClick r:id="rId3"/>
              </a:rPr>
              <a:t>/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</a:rPr>
              <a:t>XML Formatter: </a:t>
            </a:r>
            <a:r>
              <a:rPr lang="en-US" altLang="en-US" sz="2000" dirty="0">
                <a:solidFill>
                  <a:schemeClr val="tx1"/>
                </a:solidFill>
                <a:hlinkClick r:id="rId4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4"/>
              </a:rPr>
              <a:t>www.webtoolkitonline.com/xml-formatter.html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Wistron</a:t>
            </a:r>
            <a:r>
              <a:rPr lang="en-US" altLang="en-US" sz="2000" dirty="0">
                <a:solidFill>
                  <a:schemeClr val="tx1"/>
                </a:solidFill>
              </a:rPr>
              <a:t> ITSM: </a:t>
            </a:r>
            <a:r>
              <a:rPr lang="en-US" altLang="en-US" sz="2000" dirty="0">
                <a:solidFill>
                  <a:schemeClr val="tx1"/>
                </a:solidFill>
                <a:hlinkClick r:id="rId5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5"/>
              </a:rPr>
              <a:t>10.37.34.27:8080/ITSM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 err="1" smtClean="0">
                <a:solidFill>
                  <a:schemeClr val="tx1"/>
                </a:solidFill>
              </a:rPr>
              <a:t>Wistron</a:t>
            </a:r>
            <a:r>
              <a:rPr lang="en-US" altLang="en-US" sz="2000" dirty="0">
                <a:solidFill>
                  <a:schemeClr val="tx1"/>
                </a:solidFill>
              </a:rPr>
              <a:t> ITKM: </a:t>
            </a:r>
            <a:r>
              <a:rPr lang="en-US" altLang="en-US" sz="2000" dirty="0">
                <a:solidFill>
                  <a:schemeClr val="tx1"/>
                </a:solidFill>
                <a:hlinkClick r:id="rId6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6"/>
              </a:rPr>
              <a:t>itkm.wistron.com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Dev. Tools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85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79752125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2296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https://</a:t>
            </a:r>
            <a:r>
              <a:rPr lang="en-US" altLang="en-US" sz="2000" dirty="0" smtClean="0">
                <a:solidFill>
                  <a:schemeClr val="tx1"/>
                </a:solidFill>
                <a:hlinkClick r:id="rId2"/>
              </a:rPr>
              <a:t>www.elastic.co/guide/index.html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altLang="en-US" sz="1800" dirty="0" smtClean="0">
                <a:solidFill>
                  <a:schemeClr val="tx1"/>
                </a:solidFill>
                <a:hlinkClick r:id="rId3"/>
              </a:rPr>
              <a:t>redis.io/documentation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hlinkClick r:id="rId4"/>
              </a:rPr>
              <a:t>https://</a:t>
            </a:r>
            <a:r>
              <a:rPr lang="en-US" altLang="en-US" sz="1800" dirty="0" smtClean="0">
                <a:solidFill>
                  <a:schemeClr val="tx1"/>
                </a:solidFill>
                <a:hlinkClick r:id="rId4"/>
              </a:rPr>
              <a:t>kafka.apache.org/intro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hlinkClick r:id="rId5"/>
              </a:rPr>
              <a:t>http://</a:t>
            </a:r>
            <a:r>
              <a:rPr lang="en-US" altLang="en-US" sz="1800" dirty="0" smtClean="0">
                <a:solidFill>
                  <a:schemeClr val="tx1"/>
                </a:solidFill>
                <a:hlinkClick r:id="rId5"/>
              </a:rPr>
              <a:t>docs.oasis-open.org/mqtt/mqtt/v3.1.1/os/mqtt-v3.1.1-os.pdf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References..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86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7051503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006078"/>
            <a:ext cx="8229600" cy="339447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http://</a:t>
            </a:r>
            <a:r>
              <a:rPr lang="en-US" altLang="en-US" sz="2000" dirty="0" smtClean="0">
                <a:solidFill>
                  <a:schemeClr val="tx1"/>
                </a:solidFill>
                <a:hlinkClick r:id="rId2"/>
              </a:rPr>
              <a:t>spring.io/projects/spring-boot</a:t>
            </a:r>
            <a:endParaRPr lang="en-US" altLang="en-US" sz="20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hlinkClick r:id="rId3"/>
              </a:rPr>
              <a:t>https://openhome.cc/Gossip/SpringGossip</a:t>
            </a:r>
            <a:r>
              <a:rPr lang="en-US" altLang="en-US" sz="1800" dirty="0" smtClean="0">
                <a:solidFill>
                  <a:schemeClr val="tx1"/>
                </a:solidFill>
                <a:hlinkClick r:id="rId3"/>
              </a:rPr>
              <a:t>/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hlinkClick r:id="rId4"/>
              </a:rPr>
              <a:t>https://</a:t>
            </a:r>
            <a:r>
              <a:rPr lang="en-US" altLang="en-US" sz="1800" dirty="0" smtClean="0">
                <a:solidFill>
                  <a:schemeClr val="tx1"/>
                </a:solidFill>
                <a:hlinkClick r:id="rId4"/>
              </a:rPr>
              <a:t>www.thoughtco.com/using-java-naming-conventions-2034199</a:t>
            </a:r>
            <a:endParaRPr lang="en-US" altLang="en-US" sz="1800" dirty="0" smtClean="0">
              <a:solidFill>
                <a:schemeClr val="tx1"/>
              </a:solidFill>
            </a:endParaRPr>
          </a:p>
          <a:p>
            <a:pPr eaLnBrk="1" hangingPunct="1">
              <a:lnSpc>
                <a:spcPct val="125000"/>
              </a:lnSpc>
              <a:buSzPct val="110000"/>
              <a:buFont typeface="Wingdings" pitchFamily="2" charset="2"/>
              <a:buChar char="§"/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References..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87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98402936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6" descr="ãspringboot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17" y="1035772"/>
            <a:ext cx="3357412" cy="176264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直線接點 26"/>
          <p:cNvCxnSpPr/>
          <p:nvPr/>
        </p:nvCxnSpPr>
        <p:spPr bwMode="auto">
          <a:xfrm>
            <a:off x="2236210" y="1123950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209550"/>
            <a:ext cx="7924800" cy="646331"/>
          </a:xfrm>
        </p:spPr>
        <p:txBody>
          <a:bodyPr/>
          <a:lstStyle/>
          <a:p>
            <a:r>
              <a:rPr kumimoji="0" lang="en-US" altLang="zh-TW" dirty="0" smtClean="0">
                <a:ea typeface="文鼎粗黑" pitchFamily="49" charset="-120"/>
              </a:rPr>
              <a:t>Avatar Batch Jobs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9</a:t>
            </a:fld>
            <a:endParaRPr lang="en-US" altLang="zh-TW" dirty="0"/>
          </a:p>
        </p:txBody>
      </p:sp>
      <p:sp>
        <p:nvSpPr>
          <p:cNvPr id="9" name="圓角矩形 8"/>
          <p:cNvSpPr/>
          <p:nvPr/>
        </p:nvSpPr>
        <p:spPr bwMode="auto">
          <a:xfrm>
            <a:off x="4409303" y="2719685"/>
            <a:ext cx="1065047" cy="762000"/>
          </a:xfrm>
          <a:prstGeom prst="roundRect">
            <a:avLst/>
          </a:prstGeom>
          <a:solidFill>
            <a:srgbClr val="0070C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Service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dirty="0" smtClean="0">
                <a:solidFill>
                  <a:schemeClr val="bg1"/>
                </a:solidFill>
              </a:rPr>
              <a:t>(Function)</a:t>
            </a:r>
            <a:endParaRPr kumimoji="0" lang="zh-TW" altLang="en-US" sz="1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0" name="圓角矩形 9"/>
          <p:cNvSpPr/>
          <p:nvPr/>
        </p:nvSpPr>
        <p:spPr bwMode="auto">
          <a:xfrm>
            <a:off x="6172200" y="3867150"/>
            <a:ext cx="1065047" cy="762000"/>
          </a:xfrm>
          <a:prstGeom prst="roundRect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dirty="0">
                <a:solidFill>
                  <a:schemeClr val="bg1"/>
                </a:solidFill>
              </a:rPr>
              <a:t>DAO</a:t>
            </a:r>
            <a:endParaRPr kumimoji="0" lang="zh-TW" altLang="en-US" sz="1200" dirty="0">
              <a:solidFill>
                <a:schemeClr val="bg1"/>
              </a:solidFill>
            </a:endParaRPr>
          </a:p>
        </p:txBody>
      </p:sp>
      <p:cxnSp>
        <p:nvCxnSpPr>
          <p:cNvPr id="11" name="直線單箭頭接點 10"/>
          <p:cNvCxnSpPr/>
          <p:nvPr/>
        </p:nvCxnSpPr>
        <p:spPr bwMode="auto">
          <a:xfrm flipV="1">
            <a:off x="1828800" y="2038350"/>
            <a:ext cx="833421" cy="119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3" name="直線單箭頭接點 12"/>
          <p:cNvCxnSpPr>
            <a:stCxn id="29" idx="3"/>
            <a:endCxn id="9" idx="1"/>
          </p:cNvCxnSpPr>
          <p:nvPr/>
        </p:nvCxnSpPr>
        <p:spPr bwMode="auto">
          <a:xfrm>
            <a:off x="4033821" y="2038350"/>
            <a:ext cx="375482" cy="106233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6" name="直線單箭頭接點 15"/>
          <p:cNvCxnSpPr>
            <a:stCxn id="9" idx="3"/>
            <a:endCxn id="10" idx="1"/>
          </p:cNvCxnSpPr>
          <p:nvPr/>
        </p:nvCxnSpPr>
        <p:spPr bwMode="auto">
          <a:xfrm>
            <a:off x="5474350" y="3100685"/>
            <a:ext cx="697850" cy="1147465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8" name="文字方塊 17"/>
          <p:cNvSpPr txBox="1"/>
          <p:nvPr/>
        </p:nvSpPr>
        <p:spPr>
          <a:xfrm>
            <a:off x="1900221" y="166901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Json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626252" y="235481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226452" y="349781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Java Object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114355" y="971550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Quartz Scheduler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2410141" y="97155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5" name="Picture 2" descr="ãMQTT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268" y="3417153"/>
            <a:ext cx="1800836" cy="80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直線單箭頭接點 12"/>
          <p:cNvCxnSpPr>
            <a:endCxn id="9" idx="2"/>
          </p:cNvCxnSpPr>
          <p:nvPr/>
        </p:nvCxnSpPr>
        <p:spPr bwMode="auto">
          <a:xfrm flipV="1">
            <a:off x="4435186" y="3481685"/>
            <a:ext cx="506641" cy="336299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pic>
        <p:nvPicPr>
          <p:cNvPr id="41" name="Picture 2" descr="ãkafkaã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133" y="4019550"/>
            <a:ext cx="1407785" cy="84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直線單箭頭接點 12"/>
          <p:cNvCxnSpPr>
            <a:endCxn id="9" idx="2"/>
          </p:cNvCxnSpPr>
          <p:nvPr/>
        </p:nvCxnSpPr>
        <p:spPr bwMode="auto">
          <a:xfrm flipV="1">
            <a:off x="4191000" y="3481685"/>
            <a:ext cx="750827" cy="960200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rgbClr val="808080"/>
            </a:solidFill>
            <a:prstDash val="dash"/>
            <a:round/>
            <a:headEnd type="triangle"/>
            <a:tailEnd type="none"/>
          </a:ln>
          <a:effectLst/>
        </p:spPr>
      </p:cxnSp>
      <p:pic>
        <p:nvPicPr>
          <p:cNvPr id="3074" name="Picture 2" descr="ãjava quartz schedulerãçåçæå°çµæ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738202"/>
            <a:ext cx="1595439" cy="47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19" y="2379312"/>
            <a:ext cx="1439981" cy="669002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9" name="圓角矩形 28"/>
          <p:cNvSpPr/>
          <p:nvPr/>
        </p:nvSpPr>
        <p:spPr bwMode="auto">
          <a:xfrm>
            <a:off x="2662221" y="1657350"/>
            <a:ext cx="1371600" cy="762000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Job API</a:t>
            </a:r>
            <a:endParaRPr kumimoji="0" lang="en-US" altLang="zh-TW" sz="1800" b="0" i="0" u="none" strike="noStrike" cap="none" normalizeH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baseline="0" dirty="0" smtClean="0">
                <a:solidFill>
                  <a:schemeClr val="bg1"/>
                </a:solidFill>
              </a:rPr>
              <a:t>(Controller)</a:t>
            </a:r>
            <a:endParaRPr kumimoji="0" lang="zh-TW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pic>
        <p:nvPicPr>
          <p:cNvPr id="37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413806" y="4236153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ãbroadcastã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19387">
            <a:off x="2409741" y="3542452"/>
            <a:ext cx="407355" cy="389866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直線接點 39"/>
          <p:cNvCxnSpPr/>
          <p:nvPr/>
        </p:nvCxnSpPr>
        <p:spPr bwMode="auto">
          <a:xfrm>
            <a:off x="7382100" y="946195"/>
            <a:ext cx="9300" cy="3581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42" name="Picture 4" descr="http://siliconangle.com/files/2013/02/elasticsearch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4464" y="2494181"/>
            <a:ext cx="1082908" cy="7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ãredisãçåçæå°çµæ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591" y="3409950"/>
            <a:ext cx="1065585" cy="89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流程圖: 磁碟 43"/>
          <p:cNvSpPr/>
          <p:nvPr/>
        </p:nvSpPr>
        <p:spPr bwMode="auto">
          <a:xfrm>
            <a:off x="7736097" y="1581149"/>
            <a:ext cx="999467" cy="744999"/>
          </a:xfrm>
          <a:prstGeom prst="flowChartMagneticDisk">
            <a:avLst/>
          </a:prstGeom>
          <a:solidFill>
            <a:srgbClr val="197E1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perspectiveRelaxedModerately"/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altLang="zh-TW" sz="1400" b="1" dirty="0">
                <a:solidFill>
                  <a:schemeClr val="bg1"/>
                </a:solidFill>
              </a:rPr>
              <a:t>Oracle</a:t>
            </a:r>
            <a:endParaRPr kumimoji="0"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46" name="左-右雙向箭號 45"/>
          <p:cNvSpPr/>
          <p:nvPr/>
        </p:nvSpPr>
        <p:spPr bwMode="auto">
          <a:xfrm rot="20076187">
            <a:off x="7117762" y="3429171"/>
            <a:ext cx="620096" cy="392168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7" name="文字方塊 46"/>
          <p:cNvSpPr txBox="1"/>
          <p:nvPr/>
        </p:nvSpPr>
        <p:spPr>
          <a:xfrm>
            <a:off x="7459667" y="971550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Storage</a:t>
            </a:r>
            <a:endParaRPr lang="zh-TW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9079720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114A5ECE207F104B8510E2684F3B1A55" ma:contentTypeVersion="0" ma:contentTypeDescription="建立新的文件。" ma:contentTypeScope="" ma:versionID="d867a9224bc5c9a0960210d5ef1d1b7b">
  <xsd:schema xmlns:xsd="http://www.w3.org/2001/XMLSchema" xmlns:p="http://schemas.microsoft.com/office/2006/metadata/properties" targetNamespace="http://schemas.microsoft.com/office/2006/metadata/properties" ma:root="true" ma:fieldsID="b8ca951d90cafeb83d4a03d140f1bad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 ma:readOnly="true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51E3856D-D4E2-4A1A-AE2F-C42228BF80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D0FD2F2C-1693-45AC-AC86-B5650736533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D5719E-9918-4DEE-8A1B-1985A677C322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Crayons</Template>
  <TotalTime>52633</TotalTime>
  <Words>3956</Words>
  <Application>Microsoft Office PowerPoint</Application>
  <PresentationFormat>如螢幕大小 (16:9)</PresentationFormat>
  <Paragraphs>789</Paragraphs>
  <Slides>87</Slides>
  <Notes>60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87</vt:i4>
      </vt:variant>
    </vt:vector>
  </HeadingPairs>
  <TitlesOfParts>
    <vt:vector size="94" baseType="lpstr">
      <vt:lpstr>文鼎粗黑</vt:lpstr>
      <vt:lpstr>細明體</vt:lpstr>
      <vt:lpstr>微軟正黑體</vt:lpstr>
      <vt:lpstr>新細明體</vt:lpstr>
      <vt:lpstr>Arial</vt:lpstr>
      <vt:lpstr>Wingdings</vt:lpstr>
      <vt:lpstr>Default Design</vt:lpstr>
      <vt:lpstr>PowerPoint 簡報</vt:lpstr>
      <vt:lpstr>Homework</vt:lpstr>
      <vt:lpstr>Avatar Architecture - Abstraction</vt:lpstr>
      <vt:lpstr>Avatar Architecture - HW</vt:lpstr>
      <vt:lpstr>Avatar Architecture - HW</vt:lpstr>
      <vt:lpstr>Basic Back-End Flow</vt:lpstr>
      <vt:lpstr>Avatar Web Service</vt:lpstr>
      <vt:lpstr>Avatar Consumer</vt:lpstr>
      <vt:lpstr>Avatar Batch Jobs</vt:lpstr>
      <vt:lpstr>PowerPoint 簡報</vt:lpstr>
      <vt:lpstr>About Open Source…</vt:lpstr>
      <vt:lpstr>PowerPoint 簡報</vt:lpstr>
      <vt:lpstr>What is ElasticSearch (ES)?</vt:lpstr>
      <vt:lpstr>Basic Concepts for ES</vt:lpstr>
      <vt:lpstr>Basic Concepts for ES</vt:lpstr>
      <vt:lpstr>Basic Concepts for ES</vt:lpstr>
      <vt:lpstr>Basic Concepts for ES</vt:lpstr>
      <vt:lpstr>How ElasticSearch works</vt:lpstr>
      <vt:lpstr>How ElasticSearch works</vt:lpstr>
      <vt:lpstr>How ElasticSearch works</vt:lpstr>
      <vt:lpstr>How ElasticSearch works</vt:lpstr>
      <vt:lpstr>How ElasticSearch works</vt:lpstr>
      <vt:lpstr>PowerPoint 簡報</vt:lpstr>
      <vt:lpstr>What is Redis?</vt:lpstr>
      <vt:lpstr>What is Redis?</vt:lpstr>
      <vt:lpstr>Redis Cluster</vt:lpstr>
      <vt:lpstr>Redis Cluster</vt:lpstr>
      <vt:lpstr>Redis Data Type - String</vt:lpstr>
      <vt:lpstr>Redis Data Type - String</vt:lpstr>
      <vt:lpstr>Redis Data Type - String</vt:lpstr>
      <vt:lpstr>Redis Data Type - List</vt:lpstr>
      <vt:lpstr>Redis Data Type - List</vt:lpstr>
      <vt:lpstr>Redis Data Type - Hash</vt:lpstr>
      <vt:lpstr>Redis Data Type - Set</vt:lpstr>
      <vt:lpstr>Redis Data Type - Set</vt:lpstr>
      <vt:lpstr>Redis Data Type - Set</vt:lpstr>
      <vt:lpstr>PowerPoint 簡報</vt:lpstr>
      <vt:lpstr>What is Kafka?</vt:lpstr>
      <vt:lpstr>Why We need Kafka?</vt:lpstr>
      <vt:lpstr>Why We need Kafka?</vt:lpstr>
      <vt:lpstr>Why We need Kafka?</vt:lpstr>
      <vt:lpstr>Why We need Kafka?</vt:lpstr>
      <vt:lpstr>Basic Concepts for Kafka</vt:lpstr>
      <vt:lpstr>Basic Concepts for Kafka</vt:lpstr>
      <vt:lpstr>Basic Concepts for Kafka</vt:lpstr>
      <vt:lpstr>Basic Concepts for Kafka - Abstraction</vt:lpstr>
      <vt:lpstr>Basic Concepts for Kafka - Abstraction</vt:lpstr>
      <vt:lpstr>Basic Concepts for Kafka - Abstraction</vt:lpstr>
      <vt:lpstr>Basic Concepts for Kafka - Physical</vt:lpstr>
      <vt:lpstr>Basic Concepts for Kafka</vt:lpstr>
      <vt:lpstr>Basic Concepts for Kafka</vt:lpstr>
      <vt:lpstr>Basic Concepts for Kafka</vt:lpstr>
      <vt:lpstr>Basic Concepts for Kafka</vt:lpstr>
      <vt:lpstr>Basic Concepts for Kafka</vt:lpstr>
      <vt:lpstr>SAP &amp; Avatar – AS-IS</vt:lpstr>
      <vt:lpstr>SAP &amp; Avatar - Coming..</vt:lpstr>
      <vt:lpstr>PowerPoint 簡報</vt:lpstr>
      <vt:lpstr>About IOT</vt:lpstr>
      <vt:lpstr>IOT Case Studies</vt:lpstr>
      <vt:lpstr>IOT Case Studies - Security </vt:lpstr>
      <vt:lpstr>IOT Case Studies - Healthcare</vt:lpstr>
      <vt:lpstr>IOT Case Studies - Transport</vt:lpstr>
      <vt:lpstr>IOT Case Studies - Others</vt:lpstr>
      <vt:lpstr>Push vs Pull Message</vt:lpstr>
      <vt:lpstr>MQTT Introduction</vt:lpstr>
      <vt:lpstr>MQTT Introduction</vt:lpstr>
      <vt:lpstr>MQTT Introduction</vt:lpstr>
      <vt:lpstr>MQTT Introduction</vt:lpstr>
      <vt:lpstr>MQTT Features</vt:lpstr>
      <vt:lpstr>MQTT Features</vt:lpstr>
      <vt:lpstr>MQTT Publish/Subscribe</vt:lpstr>
      <vt:lpstr>MQTT Features</vt:lpstr>
      <vt:lpstr>MQTT in Avatar</vt:lpstr>
      <vt:lpstr>About Open Source…</vt:lpstr>
      <vt:lpstr>PowerPoint 簡報</vt:lpstr>
      <vt:lpstr>Avatar Projects</vt:lpstr>
      <vt:lpstr>Avatar Packages</vt:lpstr>
      <vt:lpstr>com.wistron.avatar.{ServiceName}.controller</vt:lpstr>
      <vt:lpstr>com.wistron.avatar.{ServiceName}.function</vt:lpstr>
      <vt:lpstr>com.wistron.avatar.{ServiceName}.dao</vt:lpstr>
      <vt:lpstr>com.wistron.avatar.{ServiceName}.vo</vt:lpstr>
      <vt:lpstr>Java Naming Rule</vt:lpstr>
      <vt:lpstr>Java Naming Rule</vt:lpstr>
      <vt:lpstr>Dev. Tools</vt:lpstr>
      <vt:lpstr>Dev. Tools</vt:lpstr>
      <vt:lpstr>References..</vt:lpstr>
      <vt:lpstr>References..</vt:lpstr>
    </vt:vector>
  </TitlesOfParts>
  <Company>pica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Perry</dc:creator>
  <cp:lastModifiedBy>Sean Lo/WIH/Wistron</cp:lastModifiedBy>
  <cp:revision>403</cp:revision>
  <dcterms:created xsi:type="dcterms:W3CDTF">2008-08-07T15:44:20Z</dcterms:created>
  <dcterms:modified xsi:type="dcterms:W3CDTF">2019-02-18T07:34:03Z</dcterms:modified>
</cp:coreProperties>
</file>

<file path=docProps/thumbnail.jpeg>
</file>